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3.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charts/chart6.xml" ContentType="application/vnd.openxmlformats-officedocument.drawingml.chart+xml"/>
  <Override PartName="/ppt/theme/themeOverride5.xml" ContentType="application/vnd.openxmlformats-officedocument.themeOverr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charts/chart13.xml" ContentType="application/vnd.openxmlformats-officedocument.drawingml.chart+xml"/>
  <Override PartName="/ppt/theme/themeOverride12.xml" ContentType="application/vnd.openxmlformats-officedocument.themeOverride+xml"/>
  <Override PartName="/ppt/notesSlides/notesSlide4.xml" ContentType="application/vnd.openxmlformats-officedocument.presentationml.notesSlide+xml"/>
  <Override PartName="/ppt/charts/chart14.xml" ContentType="application/vnd.openxmlformats-officedocument.drawingml.chart+xml"/>
  <Override PartName="/ppt/theme/themeOverride1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5.xml" ContentType="application/vnd.openxmlformats-officedocument.drawingml.chart+xml"/>
  <Override PartName="/ppt/theme/themeOverride14.xml" ContentType="application/vnd.openxmlformats-officedocument.themeOverride+xml"/>
  <Override PartName="/ppt/charts/chart16.xml" ContentType="application/vnd.openxmlformats-officedocument.drawingml.chart+xml"/>
  <Override PartName="/ppt/theme/themeOverride15.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7.xml" ContentType="application/vnd.openxmlformats-officedocument.drawingml.chart+xml"/>
  <Override PartName="/ppt/theme/themeOverride16.xml" ContentType="application/vnd.openxmlformats-officedocument.themeOverride+xml"/>
  <Override PartName="/ppt/charts/chart18.xml" ContentType="application/vnd.openxmlformats-officedocument.drawingml.chart+xml"/>
  <Override PartName="/ppt/theme/themeOverride17.xml" ContentType="application/vnd.openxmlformats-officedocument.themeOverride+xml"/>
  <Override PartName="/ppt/charts/chart19.xml" ContentType="application/vnd.openxmlformats-officedocument.drawingml.chart+xml"/>
  <Override PartName="/ppt/theme/themeOverride18.xml" ContentType="application/vnd.openxmlformats-officedocument.themeOverride+xml"/>
  <Override PartName="/ppt/charts/chart20.xml" ContentType="application/vnd.openxmlformats-officedocument.drawingml.chart+xml"/>
  <Override PartName="/ppt/theme/themeOverride19.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72" r:id="rId7"/>
    <p:sldMasterId id="2147483684" r:id="rId8"/>
    <p:sldMasterId id="2147483696" r:id="rId9"/>
    <p:sldMasterId id="2147483708" r:id="rId10"/>
    <p:sldMasterId id="2147483709" r:id="rId11"/>
    <p:sldMasterId id="2147483722" r:id="rId12"/>
    <p:sldMasterId id="2147483735" r:id="rId13"/>
    <p:sldMasterId id="2147483747" r:id="rId14"/>
  </p:sldMasterIdLst>
  <p:notesMasterIdLst>
    <p:notesMasterId r:id="rId64"/>
  </p:notesMasterIdLst>
  <p:sldIdLst>
    <p:sldId id="523" r:id="rId15"/>
    <p:sldId id="524" r:id="rId16"/>
    <p:sldId id="691" r:id="rId17"/>
    <p:sldId id="641" r:id="rId18"/>
    <p:sldId id="642" r:id="rId19"/>
    <p:sldId id="602" r:id="rId20"/>
    <p:sldId id="701" r:id="rId21"/>
    <p:sldId id="702" r:id="rId22"/>
    <p:sldId id="703" r:id="rId23"/>
    <p:sldId id="704" r:id="rId24"/>
    <p:sldId id="705" r:id="rId25"/>
    <p:sldId id="706" r:id="rId26"/>
    <p:sldId id="707" r:id="rId27"/>
    <p:sldId id="708" r:id="rId28"/>
    <p:sldId id="709" r:id="rId29"/>
    <p:sldId id="710" r:id="rId30"/>
    <p:sldId id="530" r:id="rId31"/>
    <p:sldId id="687" r:id="rId32"/>
    <p:sldId id="688" r:id="rId33"/>
    <p:sldId id="713" r:id="rId34"/>
    <p:sldId id="711" r:id="rId35"/>
    <p:sldId id="712" r:id="rId36"/>
    <p:sldId id="698" r:id="rId37"/>
    <p:sldId id="714" r:id="rId38"/>
    <p:sldId id="699" r:id="rId39"/>
    <p:sldId id="666" r:id="rId40"/>
    <p:sldId id="696" r:id="rId41"/>
    <p:sldId id="697" r:id="rId42"/>
    <p:sldId id="660" r:id="rId43"/>
    <p:sldId id="621" r:id="rId44"/>
    <p:sldId id="622" r:id="rId45"/>
    <p:sldId id="644" r:id="rId46"/>
    <p:sldId id="652" r:id="rId47"/>
    <p:sldId id="653" r:id="rId48"/>
    <p:sldId id="668" r:id="rId49"/>
    <p:sldId id="679" r:id="rId50"/>
    <p:sldId id="671" r:id="rId51"/>
    <p:sldId id="672" r:id="rId52"/>
    <p:sldId id="673" r:id="rId53"/>
    <p:sldId id="675" r:id="rId54"/>
    <p:sldId id="676" r:id="rId55"/>
    <p:sldId id="647" r:id="rId56"/>
    <p:sldId id="643" r:id="rId57"/>
    <p:sldId id="681" r:id="rId58"/>
    <p:sldId id="682" r:id="rId59"/>
    <p:sldId id="638" r:id="rId60"/>
    <p:sldId id="639" r:id="rId61"/>
    <p:sldId id="589" r:id="rId62"/>
    <p:sldId id="623"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DA9F"/>
    <a:srgbClr val="000000"/>
    <a:srgbClr val="0000CC"/>
    <a:srgbClr val="5F9127"/>
    <a:srgbClr val="31C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87922" autoAdjust="0"/>
  </p:normalViewPr>
  <p:slideViewPr>
    <p:cSldViewPr>
      <p:cViewPr>
        <p:scale>
          <a:sx n="80" d="100"/>
          <a:sy n="80" d="100"/>
        </p:scale>
        <p:origin x="-1080" y="606"/>
      </p:cViewPr>
      <p:guideLst>
        <p:guide orient="horz" pos="2160"/>
        <p:guide pos="2880"/>
      </p:guideLst>
    </p:cSldViewPr>
  </p:slideViewPr>
  <p:outlineViewPr>
    <p:cViewPr>
      <p:scale>
        <a:sx n="33" d="100"/>
        <a:sy n="33" d="100"/>
      </p:scale>
      <p:origin x="0" y="972"/>
    </p:cViewPr>
  </p:outlineViewPr>
  <p:notesTextViewPr>
    <p:cViewPr>
      <p:scale>
        <a:sx n="1" d="1"/>
        <a:sy n="1" d="1"/>
      </p:scale>
      <p:origin x="0" y="0"/>
    </p:cViewPr>
  </p:notesTextViewPr>
  <p:sorterViewPr>
    <p:cViewPr>
      <p:scale>
        <a:sx n="100" d="100"/>
        <a:sy n="100" d="100"/>
      </p:scale>
      <p:origin x="0" y="18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tableStyles" Target="tableStyle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5.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3.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4.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5.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6.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7.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9.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'Oct 17'!$B$1</c:f>
              <c:strCache>
                <c:ptCount val="1"/>
                <c:pt idx="0">
                  <c:v>Productive</c:v>
                </c:pt>
              </c:strCache>
            </c:strRef>
          </c:tx>
          <c:invertIfNegative val="0"/>
          <c:dLbls>
            <c:dLbl>
              <c:idx val="2"/>
              <c:layout>
                <c:manualLayout>
                  <c:x val="0"/>
                  <c:y val="5.028097961601168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3.01685877696070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0"/>
                  <c:y val="-3.519668573120817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0"/>
                  <c:y val="3.016858776960701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'Oct 17'!$A$2:$A$15</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17'!$B$2:$B$15</c:f>
              <c:numCache>
                <c:formatCode>0%</c:formatCode>
                <c:ptCount val="14"/>
                <c:pt idx="0">
                  <c:v>0.86699999999999999</c:v>
                </c:pt>
                <c:pt idx="1">
                  <c:v>0.83699999999999997</c:v>
                </c:pt>
                <c:pt idx="2">
                  <c:v>0.93910000000000005</c:v>
                </c:pt>
                <c:pt idx="3">
                  <c:v>0.7894444444444445</c:v>
                </c:pt>
                <c:pt idx="4">
                  <c:v>0.84599999999999997</c:v>
                </c:pt>
                <c:pt idx="5">
                  <c:v>0.876</c:v>
                </c:pt>
                <c:pt idx="6">
                  <c:v>0.88400000000000001</c:v>
                </c:pt>
                <c:pt idx="7">
                  <c:v>0.83</c:v>
                </c:pt>
                <c:pt idx="8">
                  <c:v>0.88300000000000001</c:v>
                </c:pt>
                <c:pt idx="9">
                  <c:v>0.8761904761904763</c:v>
                </c:pt>
                <c:pt idx="10">
                  <c:v>0.86925866236905758</c:v>
                </c:pt>
                <c:pt idx="11">
                  <c:v>0.99</c:v>
                </c:pt>
                <c:pt idx="12">
                  <c:v>0.96</c:v>
                </c:pt>
                <c:pt idx="13">
                  <c:v>0.95</c:v>
                </c:pt>
              </c:numCache>
            </c:numRef>
          </c:val>
        </c:ser>
        <c:ser>
          <c:idx val="1"/>
          <c:order val="1"/>
          <c:tx>
            <c:strRef>
              <c:f>'Oct 17'!$C$1</c:f>
              <c:strCache>
                <c:ptCount val="1"/>
                <c:pt idx="0">
                  <c:v>TAFW</c:v>
                </c:pt>
              </c:strCache>
            </c:strRef>
          </c:tx>
          <c:invertIfNegative val="0"/>
          <c:cat>
            <c:strRef>
              <c:f>'Oct 17'!$A$2:$A$15</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17'!$C$2:$C$15</c:f>
              <c:numCache>
                <c:formatCode>0%</c:formatCode>
                <c:ptCount val="14"/>
                <c:pt idx="0">
                  <c:v>0.13300000000000001</c:v>
                </c:pt>
                <c:pt idx="1">
                  <c:v>0.13469999999999999</c:v>
                </c:pt>
                <c:pt idx="2">
                  <c:v>5.11E-2</c:v>
                </c:pt>
                <c:pt idx="3">
                  <c:v>0.20972222222222225</c:v>
                </c:pt>
                <c:pt idx="4">
                  <c:v>0.14899999999999999</c:v>
                </c:pt>
                <c:pt idx="5">
                  <c:v>0.14099999999999999</c:v>
                </c:pt>
                <c:pt idx="6">
                  <c:v>0.124</c:v>
                </c:pt>
                <c:pt idx="7">
                  <c:v>0.13200000000000001</c:v>
                </c:pt>
                <c:pt idx="8">
                  <c:v>0.151</c:v>
                </c:pt>
                <c:pt idx="9">
                  <c:v>0.12380952380952381</c:v>
                </c:pt>
                <c:pt idx="10">
                  <c:v>0.11861402095084614</c:v>
                </c:pt>
                <c:pt idx="11">
                  <c:v>0.03</c:v>
                </c:pt>
                <c:pt idx="12">
                  <c:v>0.04</c:v>
                </c:pt>
                <c:pt idx="13">
                  <c:v>0.06</c:v>
                </c:pt>
              </c:numCache>
            </c:numRef>
          </c:val>
        </c:ser>
        <c:ser>
          <c:idx val="2"/>
          <c:order val="2"/>
          <c:tx>
            <c:strRef>
              <c:f>'Oct 17'!$D$1</c:f>
              <c:strCache>
                <c:ptCount val="1"/>
                <c:pt idx="0">
                  <c:v>KT</c:v>
                </c:pt>
              </c:strCache>
            </c:strRef>
          </c:tx>
          <c:invertIfNegative val="0"/>
          <c:cat>
            <c:strRef>
              <c:f>'Oct 17'!$A$2:$A$15</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17'!$D$2:$D$15</c:f>
              <c:numCache>
                <c:formatCode>0%</c:formatCode>
                <c:ptCount val="14"/>
                <c:pt idx="0">
                  <c:v>0</c:v>
                </c:pt>
                <c:pt idx="1">
                  <c:v>2.0799999999999999E-2</c:v>
                </c:pt>
                <c:pt idx="2">
                  <c:v>0</c:v>
                </c:pt>
                <c:pt idx="3">
                  <c:v>4.1666666666666666E-3</c:v>
                </c:pt>
                <c:pt idx="4">
                  <c:v>6.0000000000000001E-3</c:v>
                </c:pt>
                <c:pt idx="5">
                  <c:v>4.0000000000000001E-3</c:v>
                </c:pt>
                <c:pt idx="6">
                  <c:v>0</c:v>
                </c:pt>
                <c:pt idx="7">
                  <c:v>2.4E-2</c:v>
                </c:pt>
                <c:pt idx="8">
                  <c:v>7.9365079365079361E-3</c:v>
                </c:pt>
                <c:pt idx="9">
                  <c:v>0</c:v>
                </c:pt>
                <c:pt idx="10">
                  <c:v>9.1324200913242004E-3</c:v>
                </c:pt>
                <c:pt idx="11">
                  <c:v>0</c:v>
                </c:pt>
                <c:pt idx="12">
                  <c:v>0</c:v>
                </c:pt>
                <c:pt idx="13">
                  <c:v>2.7586206896551726E-3</c:v>
                </c:pt>
              </c:numCache>
            </c:numRef>
          </c:val>
        </c:ser>
        <c:ser>
          <c:idx val="3"/>
          <c:order val="3"/>
          <c:tx>
            <c:strRef>
              <c:f>'Oct 17'!$E$1</c:f>
              <c:strCache>
                <c:ptCount val="1"/>
                <c:pt idx="0">
                  <c:v>Admin</c:v>
                </c:pt>
              </c:strCache>
            </c:strRef>
          </c:tx>
          <c:invertIfNegative val="0"/>
          <c:cat>
            <c:strRef>
              <c:f>'Oct 17'!$A$2:$A$15</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17'!$E$2:$E$15</c:f>
              <c:numCache>
                <c:formatCode>0%</c:formatCode>
                <c:ptCount val="14"/>
                <c:pt idx="0">
                  <c:v>0</c:v>
                </c:pt>
                <c:pt idx="1">
                  <c:v>7.4999999999999997E-3</c:v>
                </c:pt>
                <c:pt idx="2">
                  <c:v>9.7999999999999997E-3</c:v>
                </c:pt>
                <c:pt idx="3">
                  <c:v>0</c:v>
                </c:pt>
                <c:pt idx="4">
                  <c:v>1.0999999999999999E-2</c:v>
                </c:pt>
                <c:pt idx="5">
                  <c:v>1E-3</c:v>
                </c:pt>
                <c:pt idx="6">
                  <c:v>0</c:v>
                </c:pt>
                <c:pt idx="7">
                  <c:v>1.4E-2</c:v>
                </c:pt>
                <c:pt idx="8">
                  <c:v>5.0000000000000001E-3</c:v>
                </c:pt>
                <c:pt idx="9">
                  <c:v>0</c:v>
                </c:pt>
                <c:pt idx="10">
                  <c:v>5.0496911093204401E-3</c:v>
                </c:pt>
                <c:pt idx="11">
                  <c:v>3.8197097020626432E-4</c:v>
                </c:pt>
                <c:pt idx="12">
                  <c:v>0</c:v>
                </c:pt>
                <c:pt idx="13">
                  <c:v>0</c:v>
                </c:pt>
              </c:numCache>
            </c:numRef>
          </c:val>
        </c:ser>
        <c:dLbls>
          <c:showLegendKey val="0"/>
          <c:showVal val="0"/>
          <c:showCatName val="0"/>
          <c:showSerName val="0"/>
          <c:showPercent val="0"/>
          <c:showBubbleSize val="0"/>
        </c:dLbls>
        <c:gapWidth val="150"/>
        <c:overlap val="100"/>
        <c:axId val="48013312"/>
        <c:axId val="48014848"/>
      </c:barChart>
      <c:catAx>
        <c:axId val="48013312"/>
        <c:scaling>
          <c:orientation val="minMax"/>
        </c:scaling>
        <c:delete val="0"/>
        <c:axPos val="b"/>
        <c:numFmt formatCode="General" sourceLinked="0"/>
        <c:majorTickMark val="out"/>
        <c:minorTickMark val="none"/>
        <c:tickLblPos val="nextTo"/>
        <c:crossAx val="48014848"/>
        <c:crosses val="autoZero"/>
        <c:auto val="1"/>
        <c:lblAlgn val="ctr"/>
        <c:lblOffset val="100"/>
        <c:noMultiLvlLbl val="0"/>
      </c:catAx>
      <c:valAx>
        <c:axId val="48014848"/>
        <c:scaling>
          <c:orientation val="minMax"/>
        </c:scaling>
        <c:delete val="0"/>
        <c:axPos val="l"/>
        <c:numFmt formatCode="0%" sourceLinked="1"/>
        <c:majorTickMark val="out"/>
        <c:minorTickMark val="none"/>
        <c:tickLblPos val="nextTo"/>
        <c:crossAx val="48013312"/>
        <c:crosses val="autoZero"/>
        <c:crossBetween val="between"/>
      </c:valAx>
    </c:plotArea>
    <c:legend>
      <c:legendPos val="t"/>
      <c:layout/>
      <c:overlay val="0"/>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200"/>
          </a:pPr>
          <a:endParaRPr lang="en-US"/>
        </a:p>
      </c:txPr>
    </c:title>
    <c:autoTitleDeleted val="0"/>
    <c:plotArea>
      <c:layout/>
      <c:barChart>
        <c:barDir val="col"/>
        <c:grouping val="clustered"/>
        <c:varyColors val="0"/>
        <c:ser>
          <c:idx val="0"/>
          <c:order val="0"/>
          <c:tx>
            <c:strRef>
              <c:f>'Pivot Monthly'!$F$19</c:f>
              <c:strCache>
                <c:ptCount val="1"/>
                <c:pt idx="0">
                  <c:v>Number of Projects/Work Orders</c:v>
                </c:pt>
              </c:strCache>
            </c:strRef>
          </c:tx>
          <c:invertIfNegative val="0"/>
          <c:cat>
            <c:strRef>
              <c:f>'Pivot Monthly'!$E$20:$E$22</c:f>
              <c:strCache>
                <c:ptCount val="3"/>
                <c:pt idx="0">
                  <c:v>Custom Data Deli</c:v>
                </c:pt>
                <c:pt idx="1">
                  <c:v>External Interfaces</c:v>
                </c:pt>
                <c:pt idx="2">
                  <c:v>Workorder (Base)</c:v>
                </c:pt>
              </c:strCache>
            </c:strRef>
          </c:cat>
          <c:val>
            <c:numRef>
              <c:f>'Pivot Monthly'!$F$20:$F$22</c:f>
              <c:numCache>
                <c:formatCode>General</c:formatCode>
                <c:ptCount val="3"/>
                <c:pt idx="0">
                  <c:v>182</c:v>
                </c:pt>
                <c:pt idx="1">
                  <c:v>31</c:v>
                </c:pt>
                <c:pt idx="2">
                  <c:v>122</c:v>
                </c:pt>
              </c:numCache>
            </c:numRef>
          </c:val>
        </c:ser>
        <c:dLbls>
          <c:dLblPos val="outEnd"/>
          <c:showLegendKey val="0"/>
          <c:showVal val="1"/>
          <c:showCatName val="0"/>
          <c:showSerName val="0"/>
          <c:showPercent val="0"/>
          <c:showBubbleSize val="0"/>
        </c:dLbls>
        <c:gapWidth val="75"/>
        <c:overlap val="-25"/>
        <c:axId val="133899008"/>
        <c:axId val="133901696"/>
      </c:barChart>
      <c:catAx>
        <c:axId val="133899008"/>
        <c:scaling>
          <c:orientation val="minMax"/>
        </c:scaling>
        <c:delete val="0"/>
        <c:axPos val="b"/>
        <c:majorTickMark val="none"/>
        <c:minorTickMark val="none"/>
        <c:tickLblPos val="nextTo"/>
        <c:crossAx val="133901696"/>
        <c:crosses val="autoZero"/>
        <c:auto val="1"/>
        <c:lblAlgn val="ctr"/>
        <c:lblOffset val="100"/>
        <c:noMultiLvlLbl val="0"/>
      </c:catAx>
      <c:valAx>
        <c:axId val="133901696"/>
        <c:scaling>
          <c:orientation val="minMax"/>
        </c:scaling>
        <c:delete val="0"/>
        <c:axPos val="l"/>
        <c:numFmt formatCode="General" sourceLinked="1"/>
        <c:majorTickMark val="none"/>
        <c:minorTickMark val="none"/>
        <c:tickLblPos val="nextTo"/>
        <c:spPr>
          <a:ln w="9525">
            <a:noFill/>
          </a:ln>
        </c:spPr>
        <c:crossAx val="133899008"/>
        <c:crosses val="autoZero"/>
        <c:crossBetween val="between"/>
      </c:valAx>
    </c:plotArea>
    <c:plotVisOnly val="1"/>
    <c:dispBlanksAs val="gap"/>
    <c:showDLblsOverMax val="0"/>
  </c:chart>
  <c:spPr>
    <a:ln>
      <a:solidFill>
        <a:srgbClr val="D45D00"/>
      </a:solidFill>
    </a:ln>
  </c:sp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dirty="0"/>
              <a:t>Total Dev Efforts (in </a:t>
            </a:r>
            <a:r>
              <a:rPr lang="en-US" sz="1200" dirty="0" smtClean="0"/>
              <a:t>‘000 </a:t>
            </a:r>
            <a:r>
              <a:rPr lang="en-US" sz="1200" dirty="0"/>
              <a:t>Hours)</a:t>
            </a:r>
          </a:p>
        </c:rich>
      </c:tx>
      <c:layout/>
      <c:overlay val="0"/>
    </c:title>
    <c:autoTitleDeleted val="0"/>
    <c:plotArea>
      <c:layout/>
      <c:barChart>
        <c:barDir val="col"/>
        <c:grouping val="clustered"/>
        <c:varyColors val="0"/>
        <c:ser>
          <c:idx val="0"/>
          <c:order val="0"/>
          <c:tx>
            <c:strRef>
              <c:f>'Pivot Monthly'!$E$37</c:f>
              <c:strCache>
                <c:ptCount val="1"/>
                <c:pt idx="0">
                  <c:v>Total Dev Efforts (in Kilo Hours)</c:v>
                </c:pt>
              </c:strCache>
            </c:strRef>
          </c:tx>
          <c:spPr>
            <a:ln>
              <a:solidFill>
                <a:srgbClr val="D45D00"/>
              </a:solidFill>
            </a:ln>
          </c:spPr>
          <c:invertIfNegative val="0"/>
          <c:dLbls>
            <c:dLbl>
              <c:idx val="0"/>
              <c:numFmt formatCode="#,##0.00" sourceLinked="0"/>
              <c:spPr/>
              <c:txPr>
                <a:bodyPr/>
                <a:lstStyle/>
                <a:p>
                  <a:pPr>
                    <a:defRPr/>
                  </a:pPr>
                  <a:endParaRPr lang="en-US"/>
                </a:p>
              </c:txPr>
              <c:dLblPos val="outEnd"/>
              <c:showLegendKey val="0"/>
              <c:showVal val="1"/>
              <c:showCatName val="0"/>
              <c:showSerName val="0"/>
              <c:showPercent val="0"/>
              <c:showBubbleSize val="0"/>
            </c:dLbl>
            <c:dLbl>
              <c:idx val="1"/>
              <c:numFmt formatCode="#,##0.00" sourceLinked="0"/>
              <c:spPr/>
              <c:txPr>
                <a:bodyPr/>
                <a:lstStyle/>
                <a:p>
                  <a:pPr>
                    <a:defRPr/>
                  </a:pPr>
                  <a:endParaRPr lang="en-US"/>
                </a:p>
              </c:txPr>
              <c:dLblPos val="outEnd"/>
              <c:showLegendKey val="0"/>
              <c:showVal val="1"/>
              <c:showCatName val="0"/>
              <c:showSerName val="0"/>
              <c:showPercent val="0"/>
              <c:showBubbleSize val="0"/>
            </c:dLbl>
            <c:dLbl>
              <c:idx val="2"/>
              <c:numFmt formatCode="#,##0.00" sourceLinked="0"/>
              <c:spPr/>
              <c:txPr>
                <a:bodyPr/>
                <a:lstStyle/>
                <a:p>
                  <a:pPr>
                    <a:defRPr/>
                  </a:pPr>
                  <a:endParaRPr lang="en-US"/>
                </a:p>
              </c:txPr>
              <c:dLblPos val="outEnd"/>
              <c:showLegendKey val="0"/>
              <c:showVal val="1"/>
              <c:showCatName val="0"/>
              <c:showSerName val="0"/>
              <c:showPercent val="0"/>
              <c:showBubbleSize val="0"/>
            </c:dLbl>
            <c:dLbl>
              <c:idx val="3"/>
              <c:numFmt formatCode="#,##0.00" sourceLinked="0"/>
              <c:spPr/>
              <c:txPr>
                <a:bodyPr/>
                <a:lstStyle/>
                <a:p>
                  <a:pPr>
                    <a:defRPr/>
                  </a:pPr>
                  <a:endParaRPr lang="en-US"/>
                </a:p>
              </c:txPr>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'Pivot Monthly'!$D$38:$D$40</c:f>
              <c:strCache>
                <c:ptCount val="3"/>
                <c:pt idx="0">
                  <c:v>Custom Data Deli</c:v>
                </c:pt>
                <c:pt idx="1">
                  <c:v>External Interfaces</c:v>
                </c:pt>
                <c:pt idx="2">
                  <c:v>Workorder (Base)</c:v>
                </c:pt>
              </c:strCache>
            </c:strRef>
          </c:cat>
          <c:val>
            <c:numRef>
              <c:f>'Pivot Monthly'!$E$38:$E$40</c:f>
              <c:numCache>
                <c:formatCode>General</c:formatCode>
                <c:ptCount val="3"/>
                <c:pt idx="0">
                  <c:v>22.389200000000002</c:v>
                </c:pt>
                <c:pt idx="1">
                  <c:v>4.9284499999999998</c:v>
                </c:pt>
                <c:pt idx="2">
                  <c:v>9.8539999999999992</c:v>
                </c:pt>
              </c:numCache>
            </c:numRef>
          </c:val>
        </c:ser>
        <c:dLbls>
          <c:dLblPos val="outEnd"/>
          <c:showLegendKey val="0"/>
          <c:showVal val="1"/>
          <c:showCatName val="0"/>
          <c:showSerName val="0"/>
          <c:showPercent val="0"/>
          <c:showBubbleSize val="0"/>
        </c:dLbls>
        <c:gapWidth val="75"/>
        <c:overlap val="-25"/>
        <c:axId val="134119424"/>
        <c:axId val="134120960"/>
      </c:barChart>
      <c:catAx>
        <c:axId val="134119424"/>
        <c:scaling>
          <c:orientation val="minMax"/>
        </c:scaling>
        <c:delete val="0"/>
        <c:axPos val="b"/>
        <c:majorTickMark val="none"/>
        <c:minorTickMark val="none"/>
        <c:tickLblPos val="nextTo"/>
        <c:crossAx val="134120960"/>
        <c:crosses val="autoZero"/>
        <c:auto val="1"/>
        <c:lblAlgn val="ctr"/>
        <c:lblOffset val="100"/>
        <c:noMultiLvlLbl val="0"/>
      </c:catAx>
      <c:valAx>
        <c:axId val="134120960"/>
        <c:scaling>
          <c:orientation val="minMax"/>
        </c:scaling>
        <c:delete val="0"/>
        <c:axPos val="l"/>
        <c:numFmt formatCode="General" sourceLinked="1"/>
        <c:majorTickMark val="none"/>
        <c:minorTickMark val="none"/>
        <c:tickLblPos val="nextTo"/>
        <c:spPr>
          <a:ln w="9525">
            <a:noFill/>
          </a:ln>
        </c:spPr>
        <c:crossAx val="134119424"/>
        <c:crosses val="autoZero"/>
        <c:crossBetween val="between"/>
      </c:valAx>
    </c:plotArea>
    <c:plotVisOnly val="1"/>
    <c:dispBlanksAs val="gap"/>
    <c:showDLblsOverMax val="0"/>
  </c:chart>
  <c:spPr>
    <a:ln>
      <a:solidFill>
        <a:srgbClr val="D45D00"/>
      </a:solidFill>
    </a:ln>
  </c:sp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200"/>
          </a:pPr>
          <a:endParaRPr lang="en-US"/>
        </a:p>
      </c:txPr>
    </c:title>
    <c:autoTitleDeleted val="0"/>
    <c:plotArea>
      <c:layout/>
      <c:barChart>
        <c:barDir val="col"/>
        <c:grouping val="clustered"/>
        <c:varyColors val="0"/>
        <c:ser>
          <c:idx val="0"/>
          <c:order val="0"/>
          <c:tx>
            <c:strRef>
              <c:f>'Pivot Monthly'!$E$54</c:f>
              <c:strCache>
                <c:ptCount val="1"/>
                <c:pt idx="0">
                  <c:v>Development Defect Density (DDD)</c:v>
                </c:pt>
              </c:strCache>
            </c:strRef>
          </c:tx>
          <c:invertIfNegative val="0"/>
          <c:cat>
            <c:strRef>
              <c:f>'Pivot Monthly'!$D$55:$D$57</c:f>
              <c:strCache>
                <c:ptCount val="3"/>
                <c:pt idx="0">
                  <c:v>Custom Data Deli</c:v>
                </c:pt>
                <c:pt idx="1">
                  <c:v>External Interfaces</c:v>
                </c:pt>
                <c:pt idx="2">
                  <c:v>Workorder (Base)</c:v>
                </c:pt>
              </c:strCache>
            </c:strRef>
          </c:cat>
          <c:val>
            <c:numRef>
              <c:f>'Pivot Monthly'!$E$55:$E$57</c:f>
              <c:numCache>
                <c:formatCode>0.00</c:formatCode>
                <c:ptCount val="3"/>
                <c:pt idx="0">
                  <c:v>0.24571105384412037</c:v>
                </c:pt>
                <c:pt idx="1">
                  <c:v>1.3000927103912259</c:v>
                </c:pt>
                <c:pt idx="2">
                  <c:v>1.4532990293180257</c:v>
                </c:pt>
              </c:numCache>
            </c:numRef>
          </c:val>
        </c:ser>
        <c:dLbls>
          <c:dLblPos val="outEnd"/>
          <c:showLegendKey val="0"/>
          <c:showVal val="1"/>
          <c:showCatName val="0"/>
          <c:showSerName val="0"/>
          <c:showPercent val="0"/>
          <c:showBubbleSize val="0"/>
        </c:dLbls>
        <c:gapWidth val="75"/>
        <c:overlap val="-25"/>
        <c:axId val="134517504"/>
        <c:axId val="134549888"/>
      </c:barChart>
      <c:catAx>
        <c:axId val="134517504"/>
        <c:scaling>
          <c:orientation val="minMax"/>
        </c:scaling>
        <c:delete val="0"/>
        <c:axPos val="b"/>
        <c:majorTickMark val="none"/>
        <c:minorTickMark val="none"/>
        <c:tickLblPos val="nextTo"/>
        <c:crossAx val="134549888"/>
        <c:crosses val="autoZero"/>
        <c:auto val="1"/>
        <c:lblAlgn val="ctr"/>
        <c:lblOffset val="100"/>
        <c:noMultiLvlLbl val="0"/>
      </c:catAx>
      <c:valAx>
        <c:axId val="134549888"/>
        <c:scaling>
          <c:orientation val="minMax"/>
        </c:scaling>
        <c:delete val="0"/>
        <c:axPos val="l"/>
        <c:numFmt formatCode="0.00" sourceLinked="1"/>
        <c:majorTickMark val="none"/>
        <c:minorTickMark val="none"/>
        <c:tickLblPos val="nextTo"/>
        <c:spPr>
          <a:ln w="9525">
            <a:noFill/>
          </a:ln>
        </c:spPr>
        <c:crossAx val="134517504"/>
        <c:crosses val="autoZero"/>
        <c:crossBetween val="between"/>
      </c:valAx>
    </c:plotArea>
    <c:plotVisOnly val="1"/>
    <c:dispBlanksAs val="gap"/>
    <c:showDLblsOverMax val="0"/>
  </c:chart>
  <c:spPr>
    <a:ln>
      <a:solidFill>
        <a:srgbClr val="D45D00"/>
      </a:solid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200"/>
          </a:pPr>
          <a:endParaRPr lang="en-US"/>
        </a:p>
      </c:txPr>
    </c:title>
    <c:autoTitleDeleted val="0"/>
    <c:plotArea>
      <c:layout/>
      <c:barChart>
        <c:barDir val="col"/>
        <c:grouping val="clustered"/>
        <c:varyColors val="0"/>
        <c:ser>
          <c:idx val="0"/>
          <c:order val="0"/>
          <c:tx>
            <c:strRef>
              <c:f>'Pivot Monthly'!$E$71</c:f>
              <c:strCache>
                <c:ptCount val="1"/>
                <c:pt idx="0">
                  <c:v>Production Defect Density (PDD)</c:v>
                </c:pt>
              </c:strCache>
            </c:strRef>
          </c:tx>
          <c:invertIfNegative val="0"/>
          <c:cat>
            <c:strRef>
              <c:f>'Pivot Monthly'!$D$72:$D$74</c:f>
              <c:strCache>
                <c:ptCount val="3"/>
                <c:pt idx="0">
                  <c:v>Custom Data Deli</c:v>
                </c:pt>
                <c:pt idx="1">
                  <c:v>External Interfaces</c:v>
                </c:pt>
                <c:pt idx="2">
                  <c:v>Workorder (Base)</c:v>
                </c:pt>
              </c:strCache>
            </c:strRef>
          </c:cat>
          <c:val>
            <c:numRef>
              <c:f>'Pivot Monthly'!$E$72:$E$74</c:f>
              <c:numCache>
                <c:formatCode>0.00</c:formatCode>
                <c:ptCount val="3"/>
                <c:pt idx="0">
                  <c:v>0.03</c:v>
                </c:pt>
                <c:pt idx="1">
                  <c:v>0.03</c:v>
                </c:pt>
                <c:pt idx="2">
                  <c:v>0.06</c:v>
                </c:pt>
              </c:numCache>
            </c:numRef>
          </c:val>
        </c:ser>
        <c:dLbls>
          <c:dLblPos val="outEnd"/>
          <c:showLegendKey val="0"/>
          <c:showVal val="1"/>
          <c:showCatName val="0"/>
          <c:showSerName val="0"/>
          <c:showPercent val="0"/>
          <c:showBubbleSize val="0"/>
        </c:dLbls>
        <c:gapWidth val="75"/>
        <c:overlap val="-25"/>
        <c:axId val="137000064"/>
        <c:axId val="137001600"/>
      </c:barChart>
      <c:catAx>
        <c:axId val="137000064"/>
        <c:scaling>
          <c:orientation val="minMax"/>
        </c:scaling>
        <c:delete val="0"/>
        <c:axPos val="b"/>
        <c:majorTickMark val="none"/>
        <c:minorTickMark val="none"/>
        <c:tickLblPos val="nextTo"/>
        <c:crossAx val="137001600"/>
        <c:crosses val="autoZero"/>
        <c:auto val="1"/>
        <c:lblAlgn val="ctr"/>
        <c:lblOffset val="100"/>
        <c:noMultiLvlLbl val="0"/>
      </c:catAx>
      <c:valAx>
        <c:axId val="137001600"/>
        <c:scaling>
          <c:orientation val="minMax"/>
        </c:scaling>
        <c:delete val="0"/>
        <c:axPos val="l"/>
        <c:numFmt formatCode="0.00" sourceLinked="1"/>
        <c:majorTickMark val="none"/>
        <c:minorTickMark val="none"/>
        <c:tickLblPos val="nextTo"/>
        <c:spPr>
          <a:ln w="9525">
            <a:noFill/>
          </a:ln>
        </c:spPr>
        <c:crossAx val="137000064"/>
        <c:crosses val="autoZero"/>
        <c:crossBetween val="between"/>
      </c:valAx>
    </c:plotArea>
    <c:plotVisOnly val="1"/>
    <c:dispBlanksAs val="gap"/>
    <c:showDLblsOverMax val="0"/>
  </c:chart>
  <c:spPr>
    <a:ln>
      <a:solidFill>
        <a:srgbClr val="D45D00"/>
      </a:solidFill>
    </a:ln>
  </c:sp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'Pivot Sprint'!$B$10</c:f>
              <c:strCache>
                <c:ptCount val="1"/>
                <c:pt idx="0">
                  <c:v>Sprints Delivered</c:v>
                </c:pt>
              </c:strCache>
            </c:strRef>
          </c:tx>
          <c:invertIfNegative val="0"/>
          <c:cat>
            <c:strRef>
              <c:f>'Pivot Sprint'!$A$11:$A$13</c:f>
              <c:strCache>
                <c:ptCount val="3"/>
                <c:pt idx="0">
                  <c:v>Front Runners</c:v>
                </c:pt>
                <c:pt idx="1">
                  <c:v>Groudbreakers</c:v>
                </c:pt>
                <c:pt idx="2">
                  <c:v>Optumizers</c:v>
                </c:pt>
              </c:strCache>
            </c:strRef>
          </c:cat>
          <c:val>
            <c:numRef>
              <c:f>'Pivot Sprint'!$B$11:$B$13</c:f>
              <c:numCache>
                <c:formatCode>General</c:formatCode>
                <c:ptCount val="3"/>
                <c:pt idx="0">
                  <c:v>6</c:v>
                </c:pt>
                <c:pt idx="1">
                  <c:v>6</c:v>
                </c:pt>
                <c:pt idx="2">
                  <c:v>4</c:v>
                </c:pt>
              </c:numCache>
            </c:numRef>
          </c:val>
        </c:ser>
        <c:ser>
          <c:idx val="1"/>
          <c:order val="1"/>
          <c:tx>
            <c:strRef>
              <c:f>'Pivot Sprint'!$C$10</c:f>
              <c:strCache>
                <c:ptCount val="1"/>
                <c:pt idx="0">
                  <c:v>Accepted Stories</c:v>
                </c:pt>
              </c:strCache>
            </c:strRef>
          </c:tx>
          <c:invertIfNegative val="0"/>
          <c:cat>
            <c:strRef>
              <c:f>'Pivot Sprint'!$A$11:$A$13</c:f>
              <c:strCache>
                <c:ptCount val="3"/>
                <c:pt idx="0">
                  <c:v>Front Runners</c:v>
                </c:pt>
                <c:pt idx="1">
                  <c:v>Groudbreakers</c:v>
                </c:pt>
                <c:pt idx="2">
                  <c:v>Optumizers</c:v>
                </c:pt>
              </c:strCache>
            </c:strRef>
          </c:cat>
          <c:val>
            <c:numRef>
              <c:f>'Pivot Sprint'!$C$11:$C$13</c:f>
              <c:numCache>
                <c:formatCode>General</c:formatCode>
                <c:ptCount val="3"/>
                <c:pt idx="0">
                  <c:v>35</c:v>
                </c:pt>
                <c:pt idx="1">
                  <c:v>54</c:v>
                </c:pt>
                <c:pt idx="2">
                  <c:v>51</c:v>
                </c:pt>
              </c:numCache>
            </c:numRef>
          </c:val>
        </c:ser>
        <c:ser>
          <c:idx val="2"/>
          <c:order val="2"/>
          <c:tx>
            <c:strRef>
              <c:f>'Pivot Sprint'!$D$10</c:f>
              <c:strCache>
                <c:ptCount val="1"/>
                <c:pt idx="0">
                  <c:v>Story Points Delivered</c:v>
                </c:pt>
              </c:strCache>
            </c:strRef>
          </c:tx>
          <c:invertIfNegative val="0"/>
          <c:cat>
            <c:strRef>
              <c:f>'Pivot Sprint'!$A$11:$A$13</c:f>
              <c:strCache>
                <c:ptCount val="3"/>
                <c:pt idx="0">
                  <c:v>Front Runners</c:v>
                </c:pt>
                <c:pt idx="1">
                  <c:v>Groudbreakers</c:v>
                </c:pt>
                <c:pt idx="2">
                  <c:v>Optumizers</c:v>
                </c:pt>
              </c:strCache>
            </c:strRef>
          </c:cat>
          <c:val>
            <c:numRef>
              <c:f>'Pivot Sprint'!$D$11:$D$13</c:f>
              <c:numCache>
                <c:formatCode>General</c:formatCode>
                <c:ptCount val="3"/>
                <c:pt idx="0">
                  <c:v>129</c:v>
                </c:pt>
                <c:pt idx="1">
                  <c:v>200</c:v>
                </c:pt>
                <c:pt idx="2">
                  <c:v>226</c:v>
                </c:pt>
              </c:numCache>
            </c:numRef>
          </c:val>
        </c:ser>
        <c:dLbls>
          <c:dLblPos val="outEnd"/>
          <c:showLegendKey val="0"/>
          <c:showVal val="1"/>
          <c:showCatName val="0"/>
          <c:showSerName val="0"/>
          <c:showPercent val="0"/>
          <c:showBubbleSize val="0"/>
        </c:dLbls>
        <c:gapWidth val="150"/>
        <c:axId val="142103680"/>
        <c:axId val="142105216"/>
      </c:barChart>
      <c:catAx>
        <c:axId val="142103680"/>
        <c:scaling>
          <c:orientation val="minMax"/>
        </c:scaling>
        <c:delete val="0"/>
        <c:axPos val="b"/>
        <c:majorTickMark val="out"/>
        <c:minorTickMark val="none"/>
        <c:tickLblPos val="nextTo"/>
        <c:crossAx val="142105216"/>
        <c:crosses val="autoZero"/>
        <c:auto val="1"/>
        <c:lblAlgn val="ctr"/>
        <c:lblOffset val="100"/>
        <c:noMultiLvlLbl val="0"/>
      </c:catAx>
      <c:valAx>
        <c:axId val="142105216"/>
        <c:scaling>
          <c:orientation val="minMax"/>
        </c:scaling>
        <c:delete val="0"/>
        <c:axPos val="l"/>
        <c:majorGridlines/>
        <c:numFmt formatCode="General" sourceLinked="1"/>
        <c:majorTickMark val="out"/>
        <c:minorTickMark val="none"/>
        <c:tickLblPos val="nextTo"/>
        <c:crossAx val="142103680"/>
        <c:crosses val="autoZero"/>
        <c:crossBetween val="between"/>
      </c:valAx>
    </c:plotArea>
    <c:legend>
      <c:legendPos val="r"/>
      <c:layout/>
      <c:overlay val="0"/>
    </c:legend>
    <c:plotVisOnly val="1"/>
    <c:dispBlanksAs val="gap"/>
    <c:showDLblsOverMax val="0"/>
  </c:chart>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RxClaim SSMO Metrics</a:t>
            </a:r>
          </a:p>
        </c:rich>
      </c:tx>
      <c:layout/>
      <c:overlay val="0"/>
    </c:title>
    <c:autoTitleDeleted val="0"/>
    <c:plotArea>
      <c:layout/>
      <c:barChart>
        <c:barDir val="col"/>
        <c:grouping val="clustered"/>
        <c:varyColors val="0"/>
        <c:ser>
          <c:idx val="0"/>
          <c:order val="0"/>
          <c:tx>
            <c:strRef>
              <c:f>'Support Project'!$C$1</c:f>
              <c:strCache>
                <c:ptCount val="1"/>
                <c:pt idx="0">
                  <c:v>2016</c:v>
                </c:pt>
              </c:strCache>
            </c:strRef>
          </c:tx>
          <c:invertIfNegative val="0"/>
          <c:cat>
            <c:strRef>
              <c:f>'Support Project'!$B$2:$B$5</c:f>
              <c:strCache>
                <c:ptCount val="4"/>
                <c:pt idx="0">
                  <c:v>Availability</c:v>
                </c:pt>
                <c:pt idx="1">
                  <c:v>SLA %ages</c:v>
                </c:pt>
                <c:pt idx="2">
                  <c:v>Incident Influx</c:v>
                </c:pt>
                <c:pt idx="3">
                  <c:v>Problem Influx</c:v>
                </c:pt>
              </c:strCache>
            </c:strRef>
          </c:cat>
          <c:val>
            <c:numRef>
              <c:f>'Support Project'!$C$2:$C$5</c:f>
              <c:numCache>
                <c:formatCode>General</c:formatCode>
                <c:ptCount val="4"/>
                <c:pt idx="0">
                  <c:v>99.983000000000004</c:v>
                </c:pt>
                <c:pt idx="1">
                  <c:v>95.5</c:v>
                </c:pt>
                <c:pt idx="2">
                  <c:v>5050</c:v>
                </c:pt>
                <c:pt idx="3">
                  <c:v>289</c:v>
                </c:pt>
              </c:numCache>
            </c:numRef>
          </c:val>
        </c:ser>
        <c:ser>
          <c:idx val="1"/>
          <c:order val="1"/>
          <c:tx>
            <c:strRef>
              <c:f>'Support Project'!$D$1</c:f>
              <c:strCache>
                <c:ptCount val="1"/>
                <c:pt idx="0">
                  <c:v>2017</c:v>
                </c:pt>
              </c:strCache>
            </c:strRef>
          </c:tx>
          <c:invertIfNegative val="0"/>
          <c:cat>
            <c:strRef>
              <c:f>'Support Project'!$B$2:$B$5</c:f>
              <c:strCache>
                <c:ptCount val="4"/>
                <c:pt idx="0">
                  <c:v>Availability</c:v>
                </c:pt>
                <c:pt idx="1">
                  <c:v>SLA %ages</c:v>
                </c:pt>
                <c:pt idx="2">
                  <c:v>Incident Influx</c:v>
                </c:pt>
                <c:pt idx="3">
                  <c:v>Problem Influx</c:v>
                </c:pt>
              </c:strCache>
            </c:strRef>
          </c:cat>
          <c:val>
            <c:numRef>
              <c:f>'Support Project'!$D$2:$D$5</c:f>
              <c:numCache>
                <c:formatCode>General</c:formatCode>
                <c:ptCount val="4"/>
                <c:pt idx="0">
                  <c:v>99.992999999999995</c:v>
                </c:pt>
                <c:pt idx="1">
                  <c:v>97.3</c:v>
                </c:pt>
                <c:pt idx="2">
                  <c:v>5983</c:v>
                </c:pt>
                <c:pt idx="3">
                  <c:v>206</c:v>
                </c:pt>
              </c:numCache>
            </c:numRef>
          </c:val>
        </c:ser>
        <c:dLbls>
          <c:dLblPos val="outEnd"/>
          <c:showLegendKey val="0"/>
          <c:showVal val="1"/>
          <c:showCatName val="0"/>
          <c:showSerName val="0"/>
          <c:showPercent val="0"/>
          <c:showBubbleSize val="0"/>
        </c:dLbls>
        <c:gapWidth val="75"/>
        <c:overlap val="-25"/>
        <c:axId val="137796608"/>
        <c:axId val="137806592"/>
      </c:barChart>
      <c:catAx>
        <c:axId val="137796608"/>
        <c:scaling>
          <c:orientation val="minMax"/>
        </c:scaling>
        <c:delete val="0"/>
        <c:axPos val="b"/>
        <c:majorTickMark val="none"/>
        <c:minorTickMark val="none"/>
        <c:tickLblPos val="nextTo"/>
        <c:crossAx val="137806592"/>
        <c:crosses val="autoZero"/>
        <c:auto val="1"/>
        <c:lblAlgn val="ctr"/>
        <c:lblOffset val="100"/>
        <c:noMultiLvlLbl val="0"/>
      </c:catAx>
      <c:valAx>
        <c:axId val="137806592"/>
        <c:scaling>
          <c:orientation val="minMax"/>
        </c:scaling>
        <c:delete val="0"/>
        <c:axPos val="l"/>
        <c:numFmt formatCode="General" sourceLinked="1"/>
        <c:majorTickMark val="none"/>
        <c:minorTickMark val="none"/>
        <c:tickLblPos val="nextTo"/>
        <c:spPr>
          <a:ln w="9525">
            <a:noFill/>
          </a:ln>
        </c:spPr>
        <c:crossAx val="137796608"/>
        <c:crosses val="autoZero"/>
        <c:crossBetween val="between"/>
      </c:valAx>
    </c:plotArea>
    <c:legend>
      <c:legendPos val="b"/>
      <c:layout/>
      <c:overlay val="0"/>
    </c:legend>
    <c:plotVisOnly val="1"/>
    <c:dispBlanksAs val="gap"/>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RxWeb SSMO Metrics</a:t>
            </a:r>
          </a:p>
        </c:rich>
      </c:tx>
      <c:layout/>
      <c:overlay val="0"/>
    </c:title>
    <c:autoTitleDeleted val="0"/>
    <c:plotArea>
      <c:layout/>
      <c:barChart>
        <c:barDir val="col"/>
        <c:grouping val="clustered"/>
        <c:varyColors val="0"/>
        <c:ser>
          <c:idx val="0"/>
          <c:order val="0"/>
          <c:tx>
            <c:strRef>
              <c:f>'Support Project'!$C$8</c:f>
              <c:strCache>
                <c:ptCount val="1"/>
                <c:pt idx="0">
                  <c:v>2016</c:v>
                </c:pt>
              </c:strCache>
            </c:strRef>
          </c:tx>
          <c:invertIfNegative val="0"/>
          <c:cat>
            <c:strRef>
              <c:f>'Support Project'!$B$9:$B$12</c:f>
              <c:strCache>
                <c:ptCount val="4"/>
                <c:pt idx="0">
                  <c:v>Availability</c:v>
                </c:pt>
                <c:pt idx="1">
                  <c:v>SLA %ages</c:v>
                </c:pt>
                <c:pt idx="2">
                  <c:v>Incident Influx</c:v>
                </c:pt>
                <c:pt idx="3">
                  <c:v>Problem Influx</c:v>
                </c:pt>
              </c:strCache>
            </c:strRef>
          </c:cat>
          <c:val>
            <c:numRef>
              <c:f>'Support Project'!$C$9:$C$12</c:f>
              <c:numCache>
                <c:formatCode>General</c:formatCode>
                <c:ptCount val="4"/>
                <c:pt idx="0">
                  <c:v>99.998000000000005</c:v>
                </c:pt>
                <c:pt idx="1">
                  <c:v>96.77</c:v>
                </c:pt>
                <c:pt idx="2">
                  <c:v>824</c:v>
                </c:pt>
                <c:pt idx="3">
                  <c:v>45</c:v>
                </c:pt>
              </c:numCache>
            </c:numRef>
          </c:val>
        </c:ser>
        <c:ser>
          <c:idx val="1"/>
          <c:order val="1"/>
          <c:tx>
            <c:strRef>
              <c:f>'Support Project'!$D$8</c:f>
              <c:strCache>
                <c:ptCount val="1"/>
                <c:pt idx="0">
                  <c:v>2017</c:v>
                </c:pt>
              </c:strCache>
            </c:strRef>
          </c:tx>
          <c:invertIfNegative val="0"/>
          <c:cat>
            <c:strRef>
              <c:f>'Support Project'!$B$9:$B$12</c:f>
              <c:strCache>
                <c:ptCount val="4"/>
                <c:pt idx="0">
                  <c:v>Availability</c:v>
                </c:pt>
                <c:pt idx="1">
                  <c:v>SLA %ages</c:v>
                </c:pt>
                <c:pt idx="2">
                  <c:v>Incident Influx</c:v>
                </c:pt>
                <c:pt idx="3">
                  <c:v>Problem Influx</c:v>
                </c:pt>
              </c:strCache>
            </c:strRef>
          </c:cat>
          <c:val>
            <c:numRef>
              <c:f>'Support Project'!$D$9:$D$12</c:f>
              <c:numCache>
                <c:formatCode>General</c:formatCode>
                <c:ptCount val="4"/>
                <c:pt idx="0">
                  <c:v>99.974999999999994</c:v>
                </c:pt>
                <c:pt idx="1">
                  <c:v>98.97</c:v>
                </c:pt>
                <c:pt idx="2">
                  <c:v>643</c:v>
                </c:pt>
                <c:pt idx="3">
                  <c:v>31</c:v>
                </c:pt>
              </c:numCache>
            </c:numRef>
          </c:val>
        </c:ser>
        <c:dLbls>
          <c:dLblPos val="outEnd"/>
          <c:showLegendKey val="0"/>
          <c:showVal val="1"/>
          <c:showCatName val="0"/>
          <c:showSerName val="0"/>
          <c:showPercent val="0"/>
          <c:showBubbleSize val="0"/>
        </c:dLbls>
        <c:gapWidth val="75"/>
        <c:overlap val="-25"/>
        <c:axId val="137947776"/>
        <c:axId val="137957760"/>
      </c:barChart>
      <c:catAx>
        <c:axId val="137947776"/>
        <c:scaling>
          <c:orientation val="minMax"/>
        </c:scaling>
        <c:delete val="0"/>
        <c:axPos val="b"/>
        <c:majorTickMark val="none"/>
        <c:minorTickMark val="none"/>
        <c:tickLblPos val="nextTo"/>
        <c:crossAx val="137957760"/>
        <c:crosses val="autoZero"/>
        <c:auto val="1"/>
        <c:lblAlgn val="ctr"/>
        <c:lblOffset val="100"/>
        <c:noMultiLvlLbl val="0"/>
      </c:catAx>
      <c:valAx>
        <c:axId val="137957760"/>
        <c:scaling>
          <c:orientation val="minMax"/>
        </c:scaling>
        <c:delete val="0"/>
        <c:axPos val="l"/>
        <c:numFmt formatCode="General" sourceLinked="1"/>
        <c:majorTickMark val="none"/>
        <c:minorTickMark val="none"/>
        <c:tickLblPos val="nextTo"/>
        <c:spPr>
          <a:ln w="9525">
            <a:noFill/>
          </a:ln>
        </c:spPr>
        <c:crossAx val="137947776"/>
        <c:crosses val="autoZero"/>
        <c:crossBetween val="between"/>
      </c:valAx>
    </c:plotArea>
    <c:legend>
      <c:legendPos val="b"/>
      <c:layout/>
      <c:overlay val="0"/>
    </c:legend>
    <c:plotVisOnly val="1"/>
    <c:dispBlanksAs val="gap"/>
    <c:showDLblsOverMax val="0"/>
  </c:chart>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dirty="0">
                <a:effectLst/>
              </a:rPr>
              <a:t>Total </a:t>
            </a:r>
            <a:r>
              <a:rPr lang="en-US" sz="1800" b="1" i="0" baseline="0" dirty="0" smtClean="0">
                <a:effectLst/>
              </a:rPr>
              <a:t>Projects/</a:t>
            </a:r>
            <a:r>
              <a:rPr lang="en-US" sz="1800" b="1" i="0" baseline="0" dirty="0" err="1" smtClean="0">
                <a:effectLst/>
              </a:rPr>
              <a:t>Workorders</a:t>
            </a:r>
            <a:r>
              <a:rPr lang="en-US" sz="1800" b="1" i="0" baseline="0" dirty="0" smtClean="0">
                <a:effectLst/>
              </a:rPr>
              <a:t> </a:t>
            </a:r>
            <a:r>
              <a:rPr lang="en-US" sz="1800" b="1" i="0" baseline="0" dirty="0">
                <a:effectLst/>
              </a:rPr>
              <a:t>worked by Team in 2017</a:t>
            </a:r>
            <a:endParaRPr lang="en-US" dirty="0">
              <a:effectLst/>
            </a:endParaRPr>
          </a:p>
        </c:rich>
      </c:tx>
      <c:layout/>
      <c:overlay val="0"/>
    </c:title>
    <c:autoTitleDeleted val="0"/>
    <c:plotArea>
      <c:layout/>
      <c:barChart>
        <c:barDir val="col"/>
        <c:grouping val="clustered"/>
        <c:varyColors val="0"/>
        <c:ser>
          <c:idx val="0"/>
          <c:order val="0"/>
          <c:tx>
            <c:strRef>
              <c:f>'Pivot Monthly'!$I$22</c:f>
              <c:strCache>
                <c:ptCount val="1"/>
                <c:pt idx="0">
                  <c:v>Jan-17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Monthly'!$J$22:$N$22</c:f>
              <c:numCache>
                <c:formatCode>General</c:formatCode>
                <c:ptCount val="5"/>
                <c:pt idx="0">
                  <c:v>16</c:v>
                </c:pt>
                <c:pt idx="1">
                  <c:v>1</c:v>
                </c:pt>
                <c:pt idx="4">
                  <c:v>3</c:v>
                </c:pt>
              </c:numCache>
            </c:numRef>
          </c:val>
        </c:ser>
        <c:ser>
          <c:idx val="1"/>
          <c:order val="1"/>
          <c:tx>
            <c:strRef>
              <c:f>'Pivot Monthly'!$I$23</c:f>
              <c:strCache>
                <c:ptCount val="1"/>
                <c:pt idx="0">
                  <c:v>Feb-17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Monthly'!$J$23:$N$23</c:f>
              <c:numCache>
                <c:formatCode>General</c:formatCode>
                <c:ptCount val="5"/>
                <c:pt idx="0">
                  <c:v>8</c:v>
                </c:pt>
                <c:pt idx="1">
                  <c:v>2</c:v>
                </c:pt>
                <c:pt idx="4">
                  <c:v>2</c:v>
                </c:pt>
              </c:numCache>
            </c:numRef>
          </c:val>
        </c:ser>
        <c:ser>
          <c:idx val="2"/>
          <c:order val="2"/>
          <c:tx>
            <c:strRef>
              <c:f>'Pivot Monthly'!$I$24</c:f>
              <c:strCache>
                <c:ptCount val="1"/>
                <c:pt idx="0">
                  <c:v>Mar-17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Monthly'!$J$24:$N$24</c:f>
              <c:numCache>
                <c:formatCode>General</c:formatCode>
                <c:ptCount val="5"/>
                <c:pt idx="0">
                  <c:v>3</c:v>
                </c:pt>
                <c:pt idx="1">
                  <c:v>1</c:v>
                </c:pt>
                <c:pt idx="4">
                  <c:v>3</c:v>
                </c:pt>
              </c:numCache>
            </c:numRef>
          </c:val>
        </c:ser>
        <c:ser>
          <c:idx val="3"/>
          <c:order val="3"/>
          <c:tx>
            <c:strRef>
              <c:f>'Pivot Monthly'!$I$25</c:f>
              <c:strCache>
                <c:ptCount val="1"/>
                <c:pt idx="0">
                  <c:v>Apr-17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Monthly'!$J$25:$N$25</c:f>
              <c:numCache>
                <c:formatCode>General</c:formatCode>
                <c:ptCount val="5"/>
                <c:pt idx="0">
                  <c:v>6</c:v>
                </c:pt>
              </c:numCache>
            </c:numRef>
          </c:val>
        </c:ser>
        <c:ser>
          <c:idx val="4"/>
          <c:order val="4"/>
          <c:tx>
            <c:strRef>
              <c:f>'Pivot Monthly'!$I$26</c:f>
              <c:strCache>
                <c:ptCount val="1"/>
                <c:pt idx="0">
                  <c:v>May-17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Monthly'!$J$26:$N$26</c:f>
              <c:numCache>
                <c:formatCode>General</c:formatCode>
                <c:ptCount val="5"/>
                <c:pt idx="0">
                  <c:v>9</c:v>
                </c:pt>
                <c:pt idx="1">
                  <c:v>1</c:v>
                </c:pt>
                <c:pt idx="2">
                  <c:v>2</c:v>
                </c:pt>
                <c:pt idx="4">
                  <c:v>6</c:v>
                </c:pt>
              </c:numCache>
            </c:numRef>
          </c:val>
        </c:ser>
        <c:ser>
          <c:idx val="5"/>
          <c:order val="5"/>
          <c:tx>
            <c:strRef>
              <c:f>'Pivot Monthly'!$I$27</c:f>
              <c:strCache>
                <c:ptCount val="1"/>
                <c:pt idx="0">
                  <c:v>Jun-17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Monthly'!$J$27:$N$27</c:f>
              <c:numCache>
                <c:formatCode>General</c:formatCode>
                <c:ptCount val="5"/>
                <c:pt idx="0">
                  <c:v>6</c:v>
                </c:pt>
                <c:pt idx="1">
                  <c:v>1</c:v>
                </c:pt>
                <c:pt idx="2">
                  <c:v>3</c:v>
                </c:pt>
                <c:pt idx="4">
                  <c:v>10</c:v>
                </c:pt>
              </c:numCache>
            </c:numRef>
          </c:val>
        </c:ser>
        <c:ser>
          <c:idx val="6"/>
          <c:order val="6"/>
          <c:tx>
            <c:strRef>
              <c:f>'Pivot Monthly'!$I$28</c:f>
              <c:strCache>
                <c:ptCount val="1"/>
                <c:pt idx="0">
                  <c:v>Jul-17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Monthly'!$J$28:$N$28</c:f>
              <c:numCache>
                <c:formatCode>General</c:formatCode>
                <c:ptCount val="5"/>
                <c:pt idx="0">
                  <c:v>13</c:v>
                </c:pt>
                <c:pt idx="1">
                  <c:v>3</c:v>
                </c:pt>
                <c:pt idx="2">
                  <c:v>3</c:v>
                </c:pt>
                <c:pt idx="4">
                  <c:v>29</c:v>
                </c:pt>
              </c:numCache>
            </c:numRef>
          </c:val>
        </c:ser>
        <c:ser>
          <c:idx val="7"/>
          <c:order val="7"/>
          <c:tx>
            <c:strRef>
              <c:f>'Pivot Monthly'!$I$29</c:f>
              <c:strCache>
                <c:ptCount val="1"/>
                <c:pt idx="0">
                  <c:v>Aug-17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Monthly'!$J$29:$N$29</c:f>
              <c:numCache>
                <c:formatCode>General</c:formatCode>
                <c:ptCount val="5"/>
                <c:pt idx="0">
                  <c:v>10</c:v>
                </c:pt>
                <c:pt idx="1">
                  <c:v>4</c:v>
                </c:pt>
                <c:pt idx="2">
                  <c:v>4</c:v>
                </c:pt>
                <c:pt idx="4">
                  <c:v>14</c:v>
                </c:pt>
              </c:numCache>
            </c:numRef>
          </c:val>
        </c:ser>
        <c:ser>
          <c:idx val="8"/>
          <c:order val="8"/>
          <c:tx>
            <c:strRef>
              <c:f>'Pivot Monthly'!$I$30</c:f>
              <c:strCache>
                <c:ptCount val="1"/>
                <c:pt idx="0">
                  <c:v>Sep-17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Monthly'!$J$30:$N$30</c:f>
              <c:numCache>
                <c:formatCode>General</c:formatCode>
                <c:ptCount val="5"/>
                <c:pt idx="0">
                  <c:v>24</c:v>
                </c:pt>
                <c:pt idx="2">
                  <c:v>3</c:v>
                </c:pt>
                <c:pt idx="4">
                  <c:v>27</c:v>
                </c:pt>
              </c:numCache>
            </c:numRef>
          </c:val>
        </c:ser>
        <c:ser>
          <c:idx val="9"/>
          <c:order val="9"/>
          <c:tx>
            <c:strRef>
              <c:f>'Pivot Monthly'!$I$31</c:f>
              <c:strCache>
                <c:ptCount val="1"/>
                <c:pt idx="0">
                  <c:v>Oct-17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Monthly'!$J$31:$N$31</c:f>
              <c:numCache>
                <c:formatCode>General</c:formatCode>
                <c:ptCount val="5"/>
                <c:pt idx="0">
                  <c:v>20</c:v>
                </c:pt>
                <c:pt idx="1">
                  <c:v>9</c:v>
                </c:pt>
                <c:pt idx="2">
                  <c:v>4</c:v>
                </c:pt>
                <c:pt idx="4">
                  <c:v>5</c:v>
                </c:pt>
              </c:numCache>
            </c:numRef>
          </c:val>
        </c:ser>
        <c:ser>
          <c:idx val="10"/>
          <c:order val="10"/>
          <c:tx>
            <c:strRef>
              <c:f>'Pivot Monthly'!$I$32</c:f>
              <c:strCache>
                <c:ptCount val="1"/>
                <c:pt idx="0">
                  <c:v>Nov-17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Monthly'!$J$32:$N$32</c:f>
              <c:numCache>
                <c:formatCode>General</c:formatCode>
                <c:ptCount val="5"/>
                <c:pt idx="0">
                  <c:v>22</c:v>
                </c:pt>
                <c:pt idx="1">
                  <c:v>1</c:v>
                </c:pt>
                <c:pt idx="2">
                  <c:v>8</c:v>
                </c:pt>
                <c:pt idx="3">
                  <c:v>1</c:v>
                </c:pt>
                <c:pt idx="4">
                  <c:v>15</c:v>
                </c:pt>
              </c:numCache>
            </c:numRef>
          </c:val>
        </c:ser>
        <c:ser>
          <c:idx val="11"/>
          <c:order val="11"/>
          <c:tx>
            <c:strRef>
              <c:f>'Pivot Monthly'!$I$33</c:f>
              <c:strCache>
                <c:ptCount val="1"/>
                <c:pt idx="0">
                  <c:v>Dec-17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Monthly'!$J$33:$N$33</c:f>
              <c:numCache>
                <c:formatCode>General</c:formatCode>
                <c:ptCount val="5"/>
                <c:pt idx="0">
                  <c:v>45</c:v>
                </c:pt>
                <c:pt idx="1">
                  <c:v>8</c:v>
                </c:pt>
                <c:pt idx="2">
                  <c:v>5</c:v>
                </c:pt>
                <c:pt idx="3">
                  <c:v>6</c:v>
                </c:pt>
                <c:pt idx="4">
                  <c:v>8</c:v>
                </c:pt>
              </c:numCache>
            </c:numRef>
          </c:val>
        </c:ser>
        <c:dLbls>
          <c:dLblPos val="outEnd"/>
          <c:showLegendKey val="0"/>
          <c:showVal val="1"/>
          <c:showCatName val="0"/>
          <c:showSerName val="0"/>
          <c:showPercent val="0"/>
          <c:showBubbleSize val="0"/>
        </c:dLbls>
        <c:gapWidth val="150"/>
        <c:axId val="143873536"/>
        <c:axId val="143875072"/>
      </c:barChart>
      <c:catAx>
        <c:axId val="143873536"/>
        <c:scaling>
          <c:orientation val="minMax"/>
        </c:scaling>
        <c:delete val="0"/>
        <c:axPos val="b"/>
        <c:majorTickMark val="out"/>
        <c:minorTickMark val="none"/>
        <c:tickLblPos val="nextTo"/>
        <c:txPr>
          <a:bodyPr/>
          <a:lstStyle/>
          <a:p>
            <a:pPr>
              <a:defRPr sz="900"/>
            </a:pPr>
            <a:endParaRPr lang="en-US"/>
          </a:p>
        </c:txPr>
        <c:crossAx val="143875072"/>
        <c:crosses val="autoZero"/>
        <c:auto val="1"/>
        <c:lblAlgn val="ctr"/>
        <c:lblOffset val="100"/>
        <c:noMultiLvlLbl val="0"/>
      </c:catAx>
      <c:valAx>
        <c:axId val="143875072"/>
        <c:scaling>
          <c:orientation val="minMax"/>
        </c:scaling>
        <c:delete val="0"/>
        <c:axPos val="l"/>
        <c:numFmt formatCode="General" sourceLinked="1"/>
        <c:majorTickMark val="out"/>
        <c:minorTickMark val="none"/>
        <c:tickLblPos val="nextTo"/>
        <c:txPr>
          <a:bodyPr/>
          <a:lstStyle/>
          <a:p>
            <a:pPr>
              <a:defRPr sz="800"/>
            </a:pPr>
            <a:endParaRPr lang="en-US"/>
          </a:p>
        </c:txPr>
        <c:crossAx val="143873536"/>
        <c:crosses val="autoZero"/>
        <c:crossBetween val="between"/>
      </c:valAx>
    </c:plotArea>
    <c:legend>
      <c:legendPos val="r"/>
      <c:layout/>
      <c:overlay val="0"/>
      <c:txPr>
        <a:bodyPr/>
        <a:lstStyle/>
        <a:p>
          <a:pPr>
            <a:defRPr sz="800"/>
          </a:pPr>
          <a:endParaRPr lang="en-US"/>
        </a:p>
      </c:txPr>
    </c:legend>
    <c:plotVisOnly val="1"/>
    <c:dispBlanksAs val="gap"/>
    <c:showDLblsOverMax val="0"/>
  </c:chart>
  <c:txPr>
    <a:bodyPr/>
    <a:lstStyle/>
    <a:p>
      <a:pPr>
        <a:defRPr sz="7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a:effectLst/>
              </a:rPr>
              <a:t>Total Development Efforts by Team in 2017 (in Hours)</a:t>
            </a:r>
            <a:endParaRPr lang="en-US">
              <a:effectLst/>
            </a:endParaRPr>
          </a:p>
        </c:rich>
      </c:tx>
      <c:layout/>
      <c:overlay val="0"/>
    </c:title>
    <c:autoTitleDeleted val="0"/>
    <c:plotArea>
      <c:layout/>
      <c:barChart>
        <c:barDir val="col"/>
        <c:grouping val="clustered"/>
        <c:varyColors val="0"/>
        <c:ser>
          <c:idx val="0"/>
          <c:order val="0"/>
          <c:tx>
            <c:strRef>
              <c:f>'Pivot Monthly'!$I$39</c:f>
              <c:strCache>
                <c:ptCount val="1"/>
                <c:pt idx="0">
                  <c:v>Jan-17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Monthly'!$J$39:$N$39</c:f>
              <c:numCache>
                <c:formatCode>General</c:formatCode>
                <c:ptCount val="5"/>
                <c:pt idx="0">
                  <c:v>171</c:v>
                </c:pt>
                <c:pt idx="1">
                  <c:v>109.95</c:v>
                </c:pt>
                <c:pt idx="4">
                  <c:v>245</c:v>
                </c:pt>
              </c:numCache>
            </c:numRef>
          </c:val>
        </c:ser>
        <c:ser>
          <c:idx val="1"/>
          <c:order val="1"/>
          <c:tx>
            <c:strRef>
              <c:f>'Pivot Monthly'!$I$40</c:f>
              <c:strCache>
                <c:ptCount val="1"/>
                <c:pt idx="0">
                  <c:v>Feb-17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Monthly'!$J$40:$N$40</c:f>
              <c:numCache>
                <c:formatCode>General</c:formatCode>
                <c:ptCount val="5"/>
                <c:pt idx="0">
                  <c:v>600</c:v>
                </c:pt>
                <c:pt idx="1">
                  <c:v>433.5</c:v>
                </c:pt>
                <c:pt idx="4">
                  <c:v>70</c:v>
                </c:pt>
              </c:numCache>
            </c:numRef>
          </c:val>
        </c:ser>
        <c:ser>
          <c:idx val="2"/>
          <c:order val="2"/>
          <c:tx>
            <c:strRef>
              <c:f>'Pivot Monthly'!$I$41</c:f>
              <c:strCache>
                <c:ptCount val="1"/>
                <c:pt idx="0">
                  <c:v>Mar-17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Monthly'!$J$41:$N$41</c:f>
              <c:numCache>
                <c:formatCode>General</c:formatCode>
                <c:ptCount val="5"/>
                <c:pt idx="0">
                  <c:v>385</c:v>
                </c:pt>
                <c:pt idx="1">
                  <c:v>90</c:v>
                </c:pt>
                <c:pt idx="4">
                  <c:v>110</c:v>
                </c:pt>
              </c:numCache>
            </c:numRef>
          </c:val>
        </c:ser>
        <c:ser>
          <c:idx val="3"/>
          <c:order val="3"/>
          <c:tx>
            <c:strRef>
              <c:f>'Pivot Monthly'!$I$42</c:f>
              <c:strCache>
                <c:ptCount val="1"/>
                <c:pt idx="0">
                  <c:v>Apr-17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Monthly'!$J$42:$N$42</c:f>
              <c:numCache>
                <c:formatCode>General</c:formatCode>
                <c:ptCount val="5"/>
                <c:pt idx="0">
                  <c:v>697</c:v>
                </c:pt>
              </c:numCache>
            </c:numRef>
          </c:val>
        </c:ser>
        <c:ser>
          <c:idx val="4"/>
          <c:order val="4"/>
          <c:tx>
            <c:strRef>
              <c:f>'Pivot Monthly'!$I$43</c:f>
              <c:strCache>
                <c:ptCount val="1"/>
                <c:pt idx="0">
                  <c:v>May-17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Monthly'!$J$43:$N$43</c:f>
              <c:numCache>
                <c:formatCode>General</c:formatCode>
                <c:ptCount val="5"/>
                <c:pt idx="0">
                  <c:v>1068</c:v>
                </c:pt>
                <c:pt idx="1">
                  <c:v>30</c:v>
                </c:pt>
                <c:pt idx="2">
                  <c:v>140</c:v>
                </c:pt>
                <c:pt idx="4">
                  <c:v>171</c:v>
                </c:pt>
              </c:numCache>
            </c:numRef>
          </c:val>
        </c:ser>
        <c:ser>
          <c:idx val="5"/>
          <c:order val="5"/>
          <c:tx>
            <c:strRef>
              <c:f>'Pivot Monthly'!$I$44</c:f>
              <c:strCache>
                <c:ptCount val="1"/>
                <c:pt idx="0">
                  <c:v>Jun-17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Monthly'!$J$44:$N$44</c:f>
              <c:numCache>
                <c:formatCode>General</c:formatCode>
                <c:ptCount val="5"/>
                <c:pt idx="0">
                  <c:v>608.20000000000005</c:v>
                </c:pt>
                <c:pt idx="1">
                  <c:v>250</c:v>
                </c:pt>
                <c:pt idx="2">
                  <c:v>306</c:v>
                </c:pt>
                <c:pt idx="4">
                  <c:v>264</c:v>
                </c:pt>
              </c:numCache>
            </c:numRef>
          </c:val>
        </c:ser>
        <c:ser>
          <c:idx val="6"/>
          <c:order val="6"/>
          <c:tx>
            <c:strRef>
              <c:f>'Pivot Monthly'!$I$45</c:f>
              <c:strCache>
                <c:ptCount val="1"/>
                <c:pt idx="0">
                  <c:v>Jul-17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Monthly'!$J$45:$N$45</c:f>
              <c:numCache>
                <c:formatCode>General</c:formatCode>
                <c:ptCount val="5"/>
                <c:pt idx="0">
                  <c:v>2063</c:v>
                </c:pt>
                <c:pt idx="1">
                  <c:v>481.5</c:v>
                </c:pt>
                <c:pt idx="2">
                  <c:v>465</c:v>
                </c:pt>
                <c:pt idx="4">
                  <c:v>3538</c:v>
                </c:pt>
              </c:numCache>
            </c:numRef>
          </c:val>
        </c:ser>
        <c:ser>
          <c:idx val="7"/>
          <c:order val="7"/>
          <c:tx>
            <c:strRef>
              <c:f>'Pivot Monthly'!$I$46</c:f>
              <c:strCache>
                <c:ptCount val="1"/>
                <c:pt idx="0">
                  <c:v>Aug-17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Monthly'!$J$46:$N$46</c:f>
              <c:numCache>
                <c:formatCode>General</c:formatCode>
                <c:ptCount val="5"/>
                <c:pt idx="0">
                  <c:v>1854</c:v>
                </c:pt>
                <c:pt idx="1">
                  <c:v>300</c:v>
                </c:pt>
                <c:pt idx="2">
                  <c:v>540</c:v>
                </c:pt>
                <c:pt idx="4">
                  <c:v>500</c:v>
                </c:pt>
              </c:numCache>
            </c:numRef>
          </c:val>
        </c:ser>
        <c:ser>
          <c:idx val="8"/>
          <c:order val="8"/>
          <c:tx>
            <c:strRef>
              <c:f>'Pivot Monthly'!$I$47</c:f>
              <c:strCache>
                <c:ptCount val="1"/>
                <c:pt idx="0">
                  <c:v>Sep-17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Monthly'!$J$47:$N$47</c:f>
              <c:numCache>
                <c:formatCode>General</c:formatCode>
                <c:ptCount val="5"/>
                <c:pt idx="0">
                  <c:v>2969</c:v>
                </c:pt>
                <c:pt idx="2">
                  <c:v>322</c:v>
                </c:pt>
                <c:pt idx="4">
                  <c:v>2012</c:v>
                </c:pt>
              </c:numCache>
            </c:numRef>
          </c:val>
        </c:ser>
        <c:ser>
          <c:idx val="9"/>
          <c:order val="9"/>
          <c:tx>
            <c:strRef>
              <c:f>'Pivot Monthly'!$I$48</c:f>
              <c:strCache>
                <c:ptCount val="1"/>
                <c:pt idx="0">
                  <c:v>Oct-17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Monthly'!$J$48:$N$48</c:f>
              <c:numCache>
                <c:formatCode>General</c:formatCode>
                <c:ptCount val="5"/>
                <c:pt idx="0">
                  <c:v>1512</c:v>
                </c:pt>
                <c:pt idx="1">
                  <c:v>918.5</c:v>
                </c:pt>
                <c:pt idx="2">
                  <c:v>716</c:v>
                </c:pt>
                <c:pt idx="4">
                  <c:v>954</c:v>
                </c:pt>
              </c:numCache>
            </c:numRef>
          </c:val>
        </c:ser>
        <c:ser>
          <c:idx val="10"/>
          <c:order val="10"/>
          <c:tx>
            <c:strRef>
              <c:f>'Pivot Monthly'!$I$49</c:f>
              <c:strCache>
                <c:ptCount val="1"/>
                <c:pt idx="0">
                  <c:v>Nov-17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Monthly'!$J$49:$N$49</c:f>
              <c:numCache>
                <c:formatCode>General</c:formatCode>
                <c:ptCount val="5"/>
                <c:pt idx="0">
                  <c:v>4779</c:v>
                </c:pt>
                <c:pt idx="1">
                  <c:v>340</c:v>
                </c:pt>
                <c:pt idx="2">
                  <c:v>3216</c:v>
                </c:pt>
                <c:pt idx="3">
                  <c:v>32</c:v>
                </c:pt>
                <c:pt idx="4">
                  <c:v>720</c:v>
                </c:pt>
              </c:numCache>
            </c:numRef>
          </c:val>
        </c:ser>
        <c:ser>
          <c:idx val="11"/>
          <c:order val="11"/>
          <c:tx>
            <c:strRef>
              <c:f>'Pivot Monthly'!$I$50</c:f>
              <c:strCache>
                <c:ptCount val="1"/>
                <c:pt idx="0">
                  <c:v>Dec-17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Monthly'!$J$50:$N$50</c:f>
              <c:numCache>
                <c:formatCode>General</c:formatCode>
                <c:ptCount val="5"/>
                <c:pt idx="0">
                  <c:v>5683</c:v>
                </c:pt>
                <c:pt idx="1">
                  <c:v>1975</c:v>
                </c:pt>
                <c:pt idx="2">
                  <c:v>569</c:v>
                </c:pt>
                <c:pt idx="3">
                  <c:v>425</c:v>
                </c:pt>
                <c:pt idx="4">
                  <c:v>1270</c:v>
                </c:pt>
              </c:numCache>
            </c:numRef>
          </c:val>
        </c:ser>
        <c:dLbls>
          <c:dLblPos val="outEnd"/>
          <c:showLegendKey val="0"/>
          <c:showVal val="1"/>
          <c:showCatName val="0"/>
          <c:showSerName val="0"/>
          <c:showPercent val="0"/>
          <c:showBubbleSize val="0"/>
        </c:dLbls>
        <c:gapWidth val="150"/>
        <c:axId val="143791232"/>
        <c:axId val="143792768"/>
      </c:barChart>
      <c:catAx>
        <c:axId val="143791232"/>
        <c:scaling>
          <c:orientation val="minMax"/>
        </c:scaling>
        <c:delete val="0"/>
        <c:axPos val="b"/>
        <c:majorTickMark val="out"/>
        <c:minorTickMark val="none"/>
        <c:tickLblPos val="nextTo"/>
        <c:txPr>
          <a:bodyPr/>
          <a:lstStyle/>
          <a:p>
            <a:pPr>
              <a:defRPr sz="900"/>
            </a:pPr>
            <a:endParaRPr lang="en-US"/>
          </a:p>
        </c:txPr>
        <c:crossAx val="143792768"/>
        <c:crosses val="autoZero"/>
        <c:auto val="1"/>
        <c:lblAlgn val="ctr"/>
        <c:lblOffset val="100"/>
        <c:noMultiLvlLbl val="0"/>
      </c:catAx>
      <c:valAx>
        <c:axId val="143792768"/>
        <c:scaling>
          <c:orientation val="minMax"/>
        </c:scaling>
        <c:delete val="0"/>
        <c:axPos val="l"/>
        <c:numFmt formatCode="General" sourceLinked="1"/>
        <c:majorTickMark val="out"/>
        <c:minorTickMark val="none"/>
        <c:tickLblPos val="nextTo"/>
        <c:crossAx val="143791232"/>
        <c:crosses val="autoZero"/>
        <c:crossBetween val="between"/>
      </c:valAx>
    </c:plotArea>
    <c:legend>
      <c:legendPos val="r"/>
      <c:layout/>
      <c:overlay val="0"/>
    </c:legend>
    <c:plotVisOnly val="1"/>
    <c:dispBlanksAs val="gap"/>
    <c:showDLblsOverMax val="0"/>
  </c:chart>
  <c:txPr>
    <a:bodyPr/>
    <a:lstStyle/>
    <a:p>
      <a:pPr>
        <a:defRPr sz="7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a:effectLst/>
              </a:rPr>
              <a:t>Dev Defect Density by Team in 2017 </a:t>
            </a:r>
            <a:endParaRPr lang="en-US">
              <a:effectLst/>
            </a:endParaRPr>
          </a:p>
        </c:rich>
      </c:tx>
      <c:layout/>
      <c:overlay val="0"/>
    </c:title>
    <c:autoTitleDeleted val="0"/>
    <c:plotArea>
      <c:layout/>
      <c:barChart>
        <c:barDir val="col"/>
        <c:grouping val="clustered"/>
        <c:varyColors val="0"/>
        <c:ser>
          <c:idx val="0"/>
          <c:order val="0"/>
          <c:tx>
            <c:strRef>
              <c:f>'Pivot Monthly'!$I$56</c:f>
              <c:strCache>
                <c:ptCount val="1"/>
                <c:pt idx="0">
                  <c:v>Jan-17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Monthly'!$J$56:$N$56</c:f>
              <c:numCache>
                <c:formatCode>General</c:formatCode>
                <c:ptCount val="5"/>
                <c:pt idx="4" formatCode="0.00">
                  <c:v>0.65306122448979587</c:v>
                </c:pt>
              </c:numCache>
            </c:numRef>
          </c:val>
        </c:ser>
        <c:ser>
          <c:idx val="1"/>
          <c:order val="1"/>
          <c:tx>
            <c:strRef>
              <c:f>'Pivot Monthly'!$I$57</c:f>
              <c:strCache>
                <c:ptCount val="1"/>
                <c:pt idx="0">
                  <c:v>Feb-17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Monthly'!$J$57:$N$57</c:f>
              <c:numCache>
                <c:formatCode>0.00</c:formatCode>
                <c:ptCount val="5"/>
                <c:pt idx="1">
                  <c:v>2.2145328719723181</c:v>
                </c:pt>
                <c:pt idx="4">
                  <c:v>2.2857142857142856</c:v>
                </c:pt>
              </c:numCache>
            </c:numRef>
          </c:val>
        </c:ser>
        <c:ser>
          <c:idx val="2"/>
          <c:order val="2"/>
          <c:tx>
            <c:strRef>
              <c:f>'Pivot Monthly'!$I$58</c:f>
              <c:strCache>
                <c:ptCount val="1"/>
                <c:pt idx="0">
                  <c:v>Mar-17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Monthly'!$J$58:$N$58</c:f>
              <c:numCache>
                <c:formatCode>General</c:formatCode>
                <c:ptCount val="5"/>
              </c:numCache>
            </c:numRef>
          </c:val>
        </c:ser>
        <c:ser>
          <c:idx val="3"/>
          <c:order val="3"/>
          <c:tx>
            <c:strRef>
              <c:f>'Pivot Monthly'!$I$59</c:f>
              <c:strCache>
                <c:ptCount val="1"/>
                <c:pt idx="0">
                  <c:v>Apr-17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Monthly'!$J$59:$N$59</c:f>
              <c:numCache>
                <c:formatCode>General</c:formatCode>
                <c:ptCount val="5"/>
                <c:pt idx="0" formatCode="0.00">
                  <c:v>1.3773314203730271</c:v>
                </c:pt>
              </c:numCache>
            </c:numRef>
          </c:val>
        </c:ser>
        <c:ser>
          <c:idx val="4"/>
          <c:order val="4"/>
          <c:tx>
            <c:strRef>
              <c:f>'Pivot Monthly'!$I$60</c:f>
              <c:strCache>
                <c:ptCount val="1"/>
                <c:pt idx="0">
                  <c:v>May-17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Monthly'!$J$60:$N$60</c:f>
              <c:numCache>
                <c:formatCode>General</c:formatCode>
                <c:ptCount val="5"/>
                <c:pt idx="0" formatCode="0.00">
                  <c:v>0.898876404494382</c:v>
                </c:pt>
              </c:numCache>
            </c:numRef>
          </c:val>
        </c:ser>
        <c:ser>
          <c:idx val="5"/>
          <c:order val="5"/>
          <c:tx>
            <c:strRef>
              <c:f>'Pivot Monthly'!$I$61</c:f>
              <c:strCache>
                <c:ptCount val="1"/>
                <c:pt idx="0">
                  <c:v>Jun-17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Monthly'!$J$61:$N$61</c:f>
              <c:numCache>
                <c:formatCode>0.00</c:formatCode>
                <c:ptCount val="5"/>
                <c:pt idx="1">
                  <c:v>5.76</c:v>
                </c:pt>
                <c:pt idx="2">
                  <c:v>2</c:v>
                </c:pt>
                <c:pt idx="4">
                  <c:v>7.8787878787878789</c:v>
                </c:pt>
              </c:numCache>
            </c:numRef>
          </c:val>
        </c:ser>
        <c:ser>
          <c:idx val="6"/>
          <c:order val="6"/>
          <c:tx>
            <c:strRef>
              <c:f>'Pivot Monthly'!$I$62</c:f>
              <c:strCache>
                <c:ptCount val="1"/>
                <c:pt idx="0">
                  <c:v>Jul-17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Monthly'!$J$62:$N$62</c:f>
              <c:numCache>
                <c:formatCode>0.00</c:formatCode>
                <c:ptCount val="5"/>
                <c:pt idx="0">
                  <c:v>7.7556955889481333E-2</c:v>
                </c:pt>
                <c:pt idx="1">
                  <c:v>2.6583592938733127</c:v>
                </c:pt>
                <c:pt idx="2">
                  <c:v>1.5</c:v>
                </c:pt>
                <c:pt idx="4">
                  <c:v>1.4923685698134539</c:v>
                </c:pt>
              </c:numCache>
            </c:numRef>
          </c:val>
        </c:ser>
        <c:ser>
          <c:idx val="7"/>
          <c:order val="7"/>
          <c:tx>
            <c:strRef>
              <c:f>'Pivot Monthly'!$I$63</c:f>
              <c:strCache>
                <c:ptCount val="1"/>
                <c:pt idx="0">
                  <c:v>Aug-17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Monthly'!$J$63:$N$63</c:f>
              <c:numCache>
                <c:formatCode>0.00</c:formatCode>
                <c:ptCount val="5"/>
                <c:pt idx="0">
                  <c:v>0.17259978425026967</c:v>
                </c:pt>
                <c:pt idx="1">
                  <c:v>2.6666666666666665</c:v>
                </c:pt>
                <c:pt idx="2">
                  <c:v>1.3333333333333333</c:v>
                </c:pt>
                <c:pt idx="4">
                  <c:v>0.64</c:v>
                </c:pt>
              </c:numCache>
            </c:numRef>
          </c:val>
        </c:ser>
        <c:ser>
          <c:idx val="8"/>
          <c:order val="8"/>
          <c:tx>
            <c:strRef>
              <c:f>'Pivot Monthly'!$I$64</c:f>
              <c:strCache>
                <c:ptCount val="1"/>
                <c:pt idx="0">
                  <c:v>Sep-17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Monthly'!$J$64:$N$64</c:f>
              <c:numCache>
                <c:formatCode>General</c:formatCode>
                <c:ptCount val="5"/>
                <c:pt idx="0" formatCode="0.00">
                  <c:v>5.3890198720107786E-2</c:v>
                </c:pt>
                <c:pt idx="4" formatCode="0.00">
                  <c:v>1.5109343936381712</c:v>
                </c:pt>
              </c:numCache>
            </c:numRef>
          </c:val>
        </c:ser>
        <c:ser>
          <c:idx val="9"/>
          <c:order val="9"/>
          <c:tx>
            <c:strRef>
              <c:f>'Pivot Monthly'!$I$65</c:f>
              <c:strCache>
                <c:ptCount val="1"/>
                <c:pt idx="0">
                  <c:v>Oct-17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Monthly'!$J$65:$N$65</c:f>
              <c:numCache>
                <c:formatCode>0.00</c:formatCode>
                <c:ptCount val="5"/>
                <c:pt idx="1">
                  <c:v>0.69678824169842135</c:v>
                </c:pt>
                <c:pt idx="2">
                  <c:v>1.5</c:v>
                </c:pt>
                <c:pt idx="4">
                  <c:v>1.8448637316561844</c:v>
                </c:pt>
              </c:numCache>
            </c:numRef>
          </c:val>
        </c:ser>
        <c:ser>
          <c:idx val="10"/>
          <c:order val="10"/>
          <c:tx>
            <c:strRef>
              <c:f>'Pivot Monthly'!$I$66</c:f>
              <c:strCache>
                <c:ptCount val="1"/>
                <c:pt idx="0">
                  <c:v>Nov-17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Monthly'!$J$66:$N$66</c:f>
              <c:numCache>
                <c:formatCode>0.00</c:formatCode>
                <c:ptCount val="5"/>
                <c:pt idx="0">
                  <c:v>0.36827788240217618</c:v>
                </c:pt>
                <c:pt idx="1">
                  <c:v>0.47058823529411764</c:v>
                </c:pt>
                <c:pt idx="2">
                  <c:v>0.5</c:v>
                </c:pt>
              </c:numCache>
            </c:numRef>
          </c:val>
        </c:ser>
        <c:ser>
          <c:idx val="11"/>
          <c:order val="11"/>
          <c:tx>
            <c:strRef>
              <c:f>'Pivot Monthly'!$I$67</c:f>
              <c:strCache>
                <c:ptCount val="1"/>
                <c:pt idx="0">
                  <c:v>Dec-17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Monthly'!$J$67:$N$67</c:f>
              <c:numCache>
                <c:formatCode>0.00</c:formatCode>
                <c:ptCount val="5"/>
                <c:pt idx="1">
                  <c:v>1.1341772151898735</c:v>
                </c:pt>
                <c:pt idx="2">
                  <c:v>0.66666666666666663</c:v>
                </c:pt>
                <c:pt idx="3">
                  <c:v>1.5058823529411764</c:v>
                </c:pt>
                <c:pt idx="4">
                  <c:v>1.1338582677165354</c:v>
                </c:pt>
              </c:numCache>
            </c:numRef>
          </c:val>
        </c:ser>
        <c:dLbls>
          <c:dLblPos val="outEnd"/>
          <c:showLegendKey val="0"/>
          <c:showVal val="1"/>
          <c:showCatName val="0"/>
          <c:showSerName val="0"/>
          <c:showPercent val="0"/>
          <c:showBubbleSize val="0"/>
        </c:dLbls>
        <c:gapWidth val="150"/>
        <c:axId val="144426496"/>
        <c:axId val="144428032"/>
      </c:barChart>
      <c:catAx>
        <c:axId val="144426496"/>
        <c:scaling>
          <c:orientation val="minMax"/>
        </c:scaling>
        <c:delete val="0"/>
        <c:axPos val="b"/>
        <c:majorTickMark val="out"/>
        <c:minorTickMark val="none"/>
        <c:tickLblPos val="nextTo"/>
        <c:txPr>
          <a:bodyPr/>
          <a:lstStyle/>
          <a:p>
            <a:pPr>
              <a:defRPr sz="900"/>
            </a:pPr>
            <a:endParaRPr lang="en-US"/>
          </a:p>
        </c:txPr>
        <c:crossAx val="144428032"/>
        <c:crosses val="autoZero"/>
        <c:auto val="1"/>
        <c:lblAlgn val="ctr"/>
        <c:lblOffset val="100"/>
        <c:noMultiLvlLbl val="0"/>
      </c:catAx>
      <c:valAx>
        <c:axId val="144428032"/>
        <c:scaling>
          <c:orientation val="minMax"/>
        </c:scaling>
        <c:delete val="0"/>
        <c:axPos val="l"/>
        <c:numFmt formatCode="General" sourceLinked="1"/>
        <c:majorTickMark val="out"/>
        <c:minorTickMark val="none"/>
        <c:tickLblPos val="nextTo"/>
        <c:txPr>
          <a:bodyPr/>
          <a:lstStyle/>
          <a:p>
            <a:pPr>
              <a:defRPr sz="800"/>
            </a:pPr>
            <a:endParaRPr lang="en-US"/>
          </a:p>
        </c:txPr>
        <c:crossAx val="144426496"/>
        <c:crosses val="autoZero"/>
        <c:crossBetween val="between"/>
      </c:valAx>
    </c:plotArea>
    <c:legend>
      <c:legendPos val="r"/>
      <c:layout/>
      <c:overlay val="0"/>
      <c:txPr>
        <a:bodyPr/>
        <a:lstStyle/>
        <a:p>
          <a:pPr>
            <a:defRPr sz="800"/>
          </a:pPr>
          <a:endParaRPr lang="en-US"/>
        </a:p>
      </c:txPr>
    </c:legend>
    <c:plotVisOnly val="1"/>
    <c:dispBlanksAs val="gap"/>
    <c:showDLblsOverMax val="0"/>
  </c:chart>
  <c:txPr>
    <a:bodyPr/>
    <a:lstStyle/>
    <a:p>
      <a:pPr>
        <a:defRPr sz="7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'Oct 17'!$B$20</c:f>
              <c:strCache>
                <c:ptCount val="1"/>
                <c:pt idx="0">
                  <c:v>Productive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'Oct 17'!$A$21:$A$34</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17'!$B$21:$B$34</c:f>
              <c:numCache>
                <c:formatCode>0%</c:formatCode>
                <c:ptCount val="14"/>
                <c:pt idx="0">
                  <c:v>0.83</c:v>
                </c:pt>
                <c:pt idx="1">
                  <c:v>0.85</c:v>
                </c:pt>
                <c:pt idx="2">
                  <c:v>0.85</c:v>
                </c:pt>
                <c:pt idx="3">
                  <c:v>0.80818181818181822</c:v>
                </c:pt>
                <c:pt idx="4">
                  <c:v>0.89</c:v>
                </c:pt>
                <c:pt idx="5">
                  <c:v>0.88173808316430047</c:v>
                </c:pt>
                <c:pt idx="6">
                  <c:v>0.88960784313725483</c:v>
                </c:pt>
                <c:pt idx="7">
                  <c:v>0.85</c:v>
                </c:pt>
                <c:pt idx="8">
                  <c:v>0.88161239495798316</c:v>
                </c:pt>
                <c:pt idx="9">
                  <c:v>0.85</c:v>
                </c:pt>
                <c:pt idx="10">
                  <c:v>0.87973856209150347</c:v>
                </c:pt>
                <c:pt idx="11">
                  <c:v>0.92</c:v>
                </c:pt>
                <c:pt idx="12">
                  <c:v>0.94396284829721377</c:v>
                </c:pt>
                <c:pt idx="13">
                  <c:v>0.95</c:v>
                </c:pt>
              </c:numCache>
            </c:numRef>
          </c:val>
        </c:ser>
        <c:ser>
          <c:idx val="1"/>
          <c:order val="1"/>
          <c:tx>
            <c:strRef>
              <c:f>'Oct 17'!$C$20</c:f>
              <c:strCache>
                <c:ptCount val="1"/>
                <c:pt idx="0">
                  <c:v>TAFW</c:v>
                </c:pt>
              </c:strCache>
            </c:strRef>
          </c:tx>
          <c:invertIfNegative val="0"/>
          <c:cat>
            <c:strRef>
              <c:f>'Oct 17'!$A$21:$A$34</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17'!$C$21:$C$34</c:f>
              <c:numCache>
                <c:formatCode>0%</c:formatCode>
                <c:ptCount val="14"/>
                <c:pt idx="0">
                  <c:v>0.11600000000000002</c:v>
                </c:pt>
                <c:pt idx="1">
                  <c:v>0.1</c:v>
                </c:pt>
                <c:pt idx="2">
                  <c:v>0.1</c:v>
                </c:pt>
                <c:pt idx="3">
                  <c:v>0.14000000000000001</c:v>
                </c:pt>
                <c:pt idx="4">
                  <c:v>7.0000000000000007E-2</c:v>
                </c:pt>
                <c:pt idx="5">
                  <c:v>0.06</c:v>
                </c:pt>
                <c:pt idx="6">
                  <c:v>0.06</c:v>
                </c:pt>
                <c:pt idx="7">
                  <c:v>0.11</c:v>
                </c:pt>
                <c:pt idx="8">
                  <c:v>0.08</c:v>
                </c:pt>
                <c:pt idx="9">
                  <c:v>0.1</c:v>
                </c:pt>
                <c:pt idx="10">
                  <c:v>7.0000000000000007E-2</c:v>
                </c:pt>
                <c:pt idx="11">
                  <c:v>0.08</c:v>
                </c:pt>
                <c:pt idx="12">
                  <c:v>0.06</c:v>
                </c:pt>
                <c:pt idx="13">
                  <c:v>0.05</c:v>
                </c:pt>
              </c:numCache>
            </c:numRef>
          </c:val>
        </c:ser>
        <c:ser>
          <c:idx val="2"/>
          <c:order val="2"/>
          <c:tx>
            <c:strRef>
              <c:f>'Oct 17'!$D$20</c:f>
              <c:strCache>
                <c:ptCount val="1"/>
                <c:pt idx="0">
                  <c:v>KT</c:v>
                </c:pt>
              </c:strCache>
            </c:strRef>
          </c:tx>
          <c:invertIfNegative val="0"/>
          <c:cat>
            <c:strRef>
              <c:f>'Oct 17'!$A$21:$A$34</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17'!$D$21:$D$34</c:f>
              <c:numCache>
                <c:formatCode>0%</c:formatCode>
                <c:ptCount val="14"/>
                <c:pt idx="0">
                  <c:v>0</c:v>
                </c:pt>
                <c:pt idx="1">
                  <c:v>0</c:v>
                </c:pt>
                <c:pt idx="2">
                  <c:v>0</c:v>
                </c:pt>
                <c:pt idx="3">
                  <c:v>4.5454545454545461E-3</c:v>
                </c:pt>
                <c:pt idx="4">
                  <c:v>0</c:v>
                </c:pt>
                <c:pt idx="5">
                  <c:v>3.4482758620689659E-3</c:v>
                </c:pt>
                <c:pt idx="6">
                  <c:v>0</c:v>
                </c:pt>
                <c:pt idx="7">
                  <c:v>0</c:v>
                </c:pt>
                <c:pt idx="8">
                  <c:v>0</c:v>
                </c:pt>
                <c:pt idx="9">
                  <c:v>0</c:v>
                </c:pt>
                <c:pt idx="10">
                  <c:v>0</c:v>
                </c:pt>
                <c:pt idx="11">
                  <c:v>0</c:v>
                </c:pt>
                <c:pt idx="12">
                  <c:v>0</c:v>
                </c:pt>
                <c:pt idx="13">
                  <c:v>0</c:v>
                </c:pt>
              </c:numCache>
            </c:numRef>
          </c:val>
        </c:ser>
        <c:ser>
          <c:idx val="3"/>
          <c:order val="3"/>
          <c:tx>
            <c:strRef>
              <c:f>'Oct 17'!$E$20</c:f>
              <c:strCache>
                <c:ptCount val="1"/>
                <c:pt idx="0">
                  <c:v>Admin</c:v>
                </c:pt>
              </c:strCache>
            </c:strRef>
          </c:tx>
          <c:invertIfNegative val="0"/>
          <c:cat>
            <c:strRef>
              <c:f>'Oct 17'!$A$21:$A$34</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17'!$E$21:$E$34</c:f>
              <c:numCache>
                <c:formatCode>0%</c:formatCode>
                <c:ptCount val="14"/>
                <c:pt idx="0">
                  <c:v>0.05</c:v>
                </c:pt>
                <c:pt idx="1">
                  <c:v>0.05</c:v>
                </c:pt>
                <c:pt idx="2">
                  <c:v>0.05</c:v>
                </c:pt>
                <c:pt idx="3">
                  <c:v>0.05</c:v>
                </c:pt>
                <c:pt idx="4">
                  <c:v>0.04</c:v>
                </c:pt>
                <c:pt idx="5">
                  <c:v>0.05</c:v>
                </c:pt>
                <c:pt idx="6">
                  <c:v>0.05</c:v>
                </c:pt>
                <c:pt idx="7">
                  <c:v>3.8549019607843141E-2</c:v>
                </c:pt>
                <c:pt idx="8">
                  <c:v>0.04</c:v>
                </c:pt>
                <c:pt idx="9">
                  <c:v>0.05</c:v>
                </c:pt>
                <c:pt idx="10">
                  <c:v>0.05</c:v>
                </c:pt>
                <c:pt idx="11">
                  <c:v>0</c:v>
                </c:pt>
                <c:pt idx="12">
                  <c:v>0</c:v>
                </c:pt>
                <c:pt idx="13">
                  <c:v>0</c:v>
                </c:pt>
              </c:numCache>
            </c:numRef>
          </c:val>
        </c:ser>
        <c:dLbls>
          <c:showLegendKey val="0"/>
          <c:showVal val="0"/>
          <c:showCatName val="0"/>
          <c:showSerName val="0"/>
          <c:showPercent val="0"/>
          <c:showBubbleSize val="0"/>
        </c:dLbls>
        <c:gapWidth val="150"/>
        <c:overlap val="100"/>
        <c:axId val="117486720"/>
        <c:axId val="117488256"/>
      </c:barChart>
      <c:catAx>
        <c:axId val="117486720"/>
        <c:scaling>
          <c:orientation val="minMax"/>
        </c:scaling>
        <c:delete val="0"/>
        <c:axPos val="b"/>
        <c:numFmt formatCode="General" sourceLinked="0"/>
        <c:majorTickMark val="out"/>
        <c:minorTickMark val="none"/>
        <c:tickLblPos val="nextTo"/>
        <c:crossAx val="117488256"/>
        <c:crosses val="autoZero"/>
        <c:auto val="1"/>
        <c:lblAlgn val="ctr"/>
        <c:lblOffset val="100"/>
        <c:noMultiLvlLbl val="0"/>
      </c:catAx>
      <c:valAx>
        <c:axId val="117488256"/>
        <c:scaling>
          <c:orientation val="minMax"/>
        </c:scaling>
        <c:delete val="0"/>
        <c:axPos val="l"/>
        <c:numFmt formatCode="0%" sourceLinked="1"/>
        <c:majorTickMark val="out"/>
        <c:minorTickMark val="none"/>
        <c:tickLblPos val="nextTo"/>
        <c:crossAx val="117486720"/>
        <c:crosses val="autoZero"/>
        <c:crossBetween val="between"/>
      </c:valAx>
    </c:plotArea>
    <c:plotVisOnly val="1"/>
    <c:dispBlanksAs val="gap"/>
    <c:showDLblsOverMax val="0"/>
  </c:chart>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a:effectLst/>
              </a:rPr>
              <a:t>Post Prod Defect Density by Team in 2017 </a:t>
            </a:r>
            <a:endParaRPr lang="en-US">
              <a:effectLst/>
            </a:endParaRPr>
          </a:p>
        </c:rich>
      </c:tx>
      <c:layout/>
      <c:overlay val="0"/>
    </c:title>
    <c:autoTitleDeleted val="0"/>
    <c:plotArea>
      <c:layout/>
      <c:barChart>
        <c:barDir val="col"/>
        <c:grouping val="clustered"/>
        <c:varyColors val="0"/>
        <c:ser>
          <c:idx val="0"/>
          <c:order val="0"/>
          <c:tx>
            <c:strRef>
              <c:f>'Pivot Monthly'!$I$73</c:f>
              <c:strCache>
                <c:ptCount val="1"/>
                <c:pt idx="0">
                  <c:v>Jan-17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Monthly'!$J$73:$N$73</c:f>
              <c:numCache>
                <c:formatCode>General</c:formatCode>
                <c:ptCount val="5"/>
                <c:pt idx="0" formatCode="0.00">
                  <c:v>0.93567251461988299</c:v>
                </c:pt>
              </c:numCache>
            </c:numRef>
          </c:val>
        </c:ser>
        <c:ser>
          <c:idx val="1"/>
          <c:order val="1"/>
          <c:tx>
            <c:strRef>
              <c:f>'Pivot Monthly'!$I$74</c:f>
              <c:strCache>
                <c:ptCount val="1"/>
                <c:pt idx="0">
                  <c:v>Feb-17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Monthly'!$J$74:$N$74</c:f>
              <c:numCache>
                <c:formatCode>General</c:formatCode>
                <c:ptCount val="5"/>
                <c:pt idx="0" formatCode="0.00">
                  <c:v>0.26666666666666666</c:v>
                </c:pt>
                <c:pt idx="4" formatCode="0.00">
                  <c:v>1.4545454545454546</c:v>
                </c:pt>
              </c:numCache>
            </c:numRef>
          </c:val>
        </c:ser>
        <c:ser>
          <c:idx val="2"/>
          <c:order val="2"/>
          <c:tx>
            <c:strRef>
              <c:f>'Pivot Monthly'!$I$75</c:f>
              <c:strCache>
                <c:ptCount val="1"/>
                <c:pt idx="0">
                  <c:v>Mar-17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Monthly'!$J$75:$N$75</c:f>
              <c:numCache>
                <c:formatCode>General</c:formatCode>
                <c:ptCount val="5"/>
              </c:numCache>
            </c:numRef>
          </c:val>
        </c:ser>
        <c:ser>
          <c:idx val="3"/>
          <c:order val="3"/>
          <c:tx>
            <c:strRef>
              <c:f>'Pivot Monthly'!$I$76</c:f>
              <c:strCache>
                <c:ptCount val="1"/>
                <c:pt idx="0">
                  <c:v>Apr-17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Monthly'!$J$76:$N$76</c:f>
              <c:numCache>
                <c:formatCode>General</c:formatCode>
                <c:ptCount val="5"/>
                <c:pt idx="0" formatCode="0.00">
                  <c:v>0.19347037484885127</c:v>
                </c:pt>
              </c:numCache>
            </c:numRef>
          </c:val>
        </c:ser>
        <c:ser>
          <c:idx val="4"/>
          <c:order val="4"/>
          <c:tx>
            <c:strRef>
              <c:f>'Pivot Monthly'!$I$77</c:f>
              <c:strCache>
                <c:ptCount val="1"/>
                <c:pt idx="0">
                  <c:v>May-17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Monthly'!$J$77:$N$77</c:f>
              <c:numCache>
                <c:formatCode>General</c:formatCode>
                <c:ptCount val="5"/>
                <c:pt idx="0" formatCode="0.00">
                  <c:v>0.14981273408239701</c:v>
                </c:pt>
              </c:numCache>
            </c:numRef>
          </c:val>
        </c:ser>
        <c:ser>
          <c:idx val="5"/>
          <c:order val="5"/>
          <c:tx>
            <c:strRef>
              <c:f>'Pivot Monthly'!$I$78</c:f>
              <c:strCache>
                <c:ptCount val="1"/>
                <c:pt idx="0">
                  <c:v>Jun-17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Monthly'!$J$78:$N$78</c:f>
              <c:numCache>
                <c:formatCode>General</c:formatCode>
                <c:ptCount val="5"/>
              </c:numCache>
            </c:numRef>
          </c:val>
        </c:ser>
        <c:ser>
          <c:idx val="6"/>
          <c:order val="6"/>
          <c:tx>
            <c:strRef>
              <c:f>'Pivot Monthly'!$I$79</c:f>
              <c:strCache>
                <c:ptCount val="1"/>
                <c:pt idx="0">
                  <c:v>Jul-17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Monthly'!$J$79:$N$79</c:f>
              <c:numCache>
                <c:formatCode>General</c:formatCode>
                <c:ptCount val="5"/>
                <c:pt idx="2" formatCode="0.00">
                  <c:v>0.5</c:v>
                </c:pt>
                <c:pt idx="4" formatCode="0.00">
                  <c:v>9.9214551467548567E-2</c:v>
                </c:pt>
              </c:numCache>
            </c:numRef>
          </c:val>
        </c:ser>
        <c:ser>
          <c:idx val="7"/>
          <c:order val="7"/>
          <c:tx>
            <c:strRef>
              <c:f>'Pivot Monthly'!$I$80</c:f>
              <c:strCache>
                <c:ptCount val="1"/>
                <c:pt idx="0">
                  <c:v>Aug-17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Monthly'!$J$80:$N$80</c:f>
              <c:numCache>
                <c:formatCode>General</c:formatCode>
                <c:ptCount val="5"/>
                <c:pt idx="0" formatCode="0.00">
                  <c:v>5.2770448548812667E-2</c:v>
                </c:pt>
                <c:pt idx="2" formatCode="0.00">
                  <c:v>0.33333333333333331</c:v>
                </c:pt>
              </c:numCache>
            </c:numRef>
          </c:val>
        </c:ser>
        <c:ser>
          <c:idx val="8"/>
          <c:order val="8"/>
          <c:tx>
            <c:strRef>
              <c:f>'Pivot Monthly'!$I$81</c:f>
              <c:strCache>
                <c:ptCount val="1"/>
                <c:pt idx="0">
                  <c:v>Sep-17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Monthly'!$J$81:$N$81</c:f>
              <c:numCache>
                <c:formatCode>General</c:formatCode>
                <c:ptCount val="5"/>
              </c:numCache>
            </c:numRef>
          </c:val>
        </c:ser>
        <c:ser>
          <c:idx val="9"/>
          <c:order val="9"/>
          <c:tx>
            <c:strRef>
              <c:f>'Pivot Monthly'!$I$82</c:f>
              <c:strCache>
                <c:ptCount val="1"/>
                <c:pt idx="0">
                  <c:v>Oct-17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Monthly'!$J$82:$N$82</c:f>
              <c:numCache>
                <c:formatCode>General</c:formatCode>
                <c:ptCount val="5"/>
                <c:pt idx="2" formatCode="0.00">
                  <c:v>0.5</c:v>
                </c:pt>
                <c:pt idx="4" formatCode="0.00">
                  <c:v>0.11799410029498525</c:v>
                </c:pt>
              </c:numCache>
            </c:numRef>
          </c:val>
        </c:ser>
        <c:ser>
          <c:idx val="10"/>
          <c:order val="10"/>
          <c:tx>
            <c:strRef>
              <c:f>'Pivot Monthly'!$I$83</c:f>
              <c:strCache>
                <c:ptCount val="1"/>
                <c:pt idx="0">
                  <c:v>Nov-17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Monthly'!$J$83:$N$83</c:f>
              <c:numCache>
                <c:formatCode>General</c:formatCode>
                <c:ptCount val="5"/>
                <c:pt idx="2" formatCode="0.00">
                  <c:v>0.05</c:v>
                </c:pt>
              </c:numCache>
            </c:numRef>
          </c:val>
        </c:ser>
        <c:ser>
          <c:idx val="11"/>
          <c:order val="11"/>
          <c:tx>
            <c:strRef>
              <c:f>'Pivot Monthly'!$I$84</c:f>
              <c:strCache>
                <c:ptCount val="1"/>
                <c:pt idx="0">
                  <c:v>Dec-17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Monthly'!$J$84:$N$84</c:f>
              <c:numCache>
                <c:formatCode>0.00</c:formatCode>
                <c:ptCount val="5"/>
                <c:pt idx="1">
                  <c:v>6.3745019920318724E-2</c:v>
                </c:pt>
                <c:pt idx="2">
                  <c:v>0.66666666666666663</c:v>
                </c:pt>
              </c:numCache>
            </c:numRef>
          </c:val>
        </c:ser>
        <c:dLbls>
          <c:dLblPos val="outEnd"/>
          <c:showLegendKey val="0"/>
          <c:showVal val="1"/>
          <c:showCatName val="0"/>
          <c:showSerName val="0"/>
          <c:showPercent val="0"/>
          <c:showBubbleSize val="0"/>
        </c:dLbls>
        <c:gapWidth val="150"/>
        <c:axId val="144192640"/>
        <c:axId val="144194176"/>
      </c:barChart>
      <c:catAx>
        <c:axId val="144192640"/>
        <c:scaling>
          <c:orientation val="minMax"/>
        </c:scaling>
        <c:delete val="0"/>
        <c:axPos val="b"/>
        <c:majorTickMark val="out"/>
        <c:minorTickMark val="none"/>
        <c:tickLblPos val="nextTo"/>
        <c:txPr>
          <a:bodyPr/>
          <a:lstStyle/>
          <a:p>
            <a:pPr>
              <a:defRPr sz="900"/>
            </a:pPr>
            <a:endParaRPr lang="en-US"/>
          </a:p>
        </c:txPr>
        <c:crossAx val="144194176"/>
        <c:crosses val="autoZero"/>
        <c:auto val="1"/>
        <c:lblAlgn val="ctr"/>
        <c:lblOffset val="100"/>
        <c:noMultiLvlLbl val="0"/>
      </c:catAx>
      <c:valAx>
        <c:axId val="144194176"/>
        <c:scaling>
          <c:orientation val="minMax"/>
        </c:scaling>
        <c:delete val="0"/>
        <c:axPos val="l"/>
        <c:numFmt formatCode="0.00" sourceLinked="1"/>
        <c:majorTickMark val="out"/>
        <c:minorTickMark val="none"/>
        <c:tickLblPos val="nextTo"/>
        <c:txPr>
          <a:bodyPr/>
          <a:lstStyle/>
          <a:p>
            <a:pPr>
              <a:defRPr sz="800"/>
            </a:pPr>
            <a:endParaRPr lang="en-US"/>
          </a:p>
        </c:txPr>
        <c:crossAx val="144192640"/>
        <c:crosses val="autoZero"/>
        <c:crossBetween val="between"/>
      </c:valAx>
    </c:plotArea>
    <c:legend>
      <c:legendPos val="r"/>
      <c:layout/>
      <c:overlay val="0"/>
      <c:txPr>
        <a:bodyPr/>
        <a:lstStyle/>
        <a:p>
          <a:pPr>
            <a:defRPr sz="800"/>
          </a:pPr>
          <a:endParaRPr lang="en-US"/>
        </a:p>
      </c:txPr>
    </c:legend>
    <c:plotVisOnly val="1"/>
    <c:dispBlanksAs val="gap"/>
    <c:showDLblsOverMax val="0"/>
  </c:chart>
  <c:txPr>
    <a:bodyPr/>
    <a:lstStyle/>
    <a:p>
      <a:pPr>
        <a:defRPr sz="7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dirty="0" smtClean="0"/>
              <a:t>2017 </a:t>
            </a:r>
            <a:r>
              <a:rPr lang="en-US" dirty="0"/>
              <a:t>Attrition %</a:t>
            </a:r>
          </a:p>
        </c:rich>
      </c:tx>
      <c:layout/>
      <c:overlay val="0"/>
    </c:title>
    <c:autoTitleDeleted val="0"/>
    <c:plotArea>
      <c:layout/>
      <c:lineChart>
        <c:grouping val="standard"/>
        <c:varyColors val="0"/>
        <c:ser>
          <c:idx val="0"/>
          <c:order val="0"/>
          <c:tx>
            <c:strRef>
              <c:f>Sheet1!$A$6</c:f>
              <c:strCache>
                <c:ptCount val="1"/>
                <c:pt idx="0">
                  <c:v>YTD Attrition %</c:v>
                </c:pt>
              </c:strCache>
            </c:strRef>
          </c:tx>
          <c:dLbls>
            <c:showLegendKey val="0"/>
            <c:showVal val="1"/>
            <c:showCatName val="0"/>
            <c:showSerName val="0"/>
            <c:showPercent val="0"/>
            <c:showBubbleSize val="0"/>
            <c:showLeaderLines val="0"/>
          </c:dLbls>
          <c:cat>
            <c:strRef>
              <c:f>Sheet1!$B$2:$M$2</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Sheet1!$B$6:$M$6</c:f>
              <c:numCache>
                <c:formatCode>0.00%</c:formatCode>
                <c:ptCount val="12"/>
                <c:pt idx="0">
                  <c:v>1.020408163265306E-2</c:v>
                </c:pt>
                <c:pt idx="1">
                  <c:v>7.6923076923076927E-3</c:v>
                </c:pt>
                <c:pt idx="2">
                  <c:v>7.4074074074074077E-3</c:v>
                </c:pt>
                <c:pt idx="3">
                  <c:v>6.7114093959731542E-3</c:v>
                </c:pt>
                <c:pt idx="4">
                  <c:v>1.2987012987012988E-2</c:v>
                </c:pt>
                <c:pt idx="5">
                  <c:v>1.8518518518518517E-2</c:v>
                </c:pt>
                <c:pt idx="6">
                  <c:v>1.7341040462427744E-2</c:v>
                </c:pt>
                <c:pt idx="7">
                  <c:v>2.2727272727272728E-2</c:v>
                </c:pt>
                <c:pt idx="8">
                  <c:v>2.8409090909090908E-2</c:v>
                </c:pt>
                <c:pt idx="9">
                  <c:v>3.3653846153846152E-2</c:v>
                </c:pt>
                <c:pt idx="10">
                  <c:v>3.8095238095238099E-2</c:v>
                </c:pt>
                <c:pt idx="11">
                  <c:v>5.1643192488262914E-2</c:v>
                </c:pt>
              </c:numCache>
            </c:numRef>
          </c:val>
          <c:smooth val="0"/>
        </c:ser>
        <c:dLbls>
          <c:showLegendKey val="0"/>
          <c:showVal val="0"/>
          <c:showCatName val="0"/>
          <c:showSerName val="0"/>
          <c:showPercent val="0"/>
          <c:showBubbleSize val="0"/>
        </c:dLbls>
        <c:marker val="1"/>
        <c:smooth val="0"/>
        <c:axId val="117592832"/>
        <c:axId val="117594368"/>
      </c:lineChart>
      <c:catAx>
        <c:axId val="117592832"/>
        <c:scaling>
          <c:orientation val="minMax"/>
        </c:scaling>
        <c:delete val="0"/>
        <c:axPos val="b"/>
        <c:majorTickMark val="out"/>
        <c:minorTickMark val="none"/>
        <c:tickLblPos val="nextTo"/>
        <c:crossAx val="117594368"/>
        <c:crosses val="autoZero"/>
        <c:auto val="1"/>
        <c:lblAlgn val="ctr"/>
        <c:lblOffset val="100"/>
        <c:noMultiLvlLbl val="0"/>
      </c:catAx>
      <c:valAx>
        <c:axId val="117594368"/>
        <c:scaling>
          <c:orientation val="minMax"/>
        </c:scaling>
        <c:delete val="0"/>
        <c:axPos val="l"/>
        <c:majorGridlines/>
        <c:numFmt formatCode="0.00%" sourceLinked="1"/>
        <c:majorTickMark val="out"/>
        <c:minorTickMark val="none"/>
        <c:tickLblPos val="nextTo"/>
        <c:crossAx val="117592832"/>
        <c:crosses val="autoZero"/>
        <c:crossBetween val="between"/>
      </c:valAx>
    </c:plotArea>
    <c:plotVisOnly val="1"/>
    <c:dispBlanksAs val="gap"/>
    <c:showDLblsOverMax val="0"/>
  </c:chart>
  <c:spPr>
    <a:ln>
      <a:solidFill>
        <a:schemeClr val="accent1"/>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'Pivot Base'!$C$53</c:f>
              <c:strCache>
                <c:ptCount val="1"/>
              </c:strCache>
            </c:strRef>
          </c:tx>
          <c:invertIfNegative val="0"/>
          <c:dLbls>
            <c:showLegendKey val="0"/>
            <c:showVal val="1"/>
            <c:showCatName val="0"/>
            <c:showSerName val="0"/>
            <c:showPercent val="0"/>
            <c:showBubbleSize val="0"/>
            <c:showLeaderLines val="0"/>
          </c:dLbls>
          <c:cat>
            <c:strRef>
              <c:f>'Pivot Base'!$A$54:$A$60</c:f>
              <c:strCache>
                <c:ptCount val="7"/>
                <c:pt idx="0">
                  <c:v>Plan</c:v>
                </c:pt>
                <c:pt idx="1">
                  <c:v>Gov Program</c:v>
                </c:pt>
                <c:pt idx="2">
                  <c:v>Modernization</c:v>
                </c:pt>
                <c:pt idx="3">
                  <c:v>Payments</c:v>
                </c:pt>
                <c:pt idx="4">
                  <c:v>Kaiser</c:v>
                </c:pt>
                <c:pt idx="5">
                  <c:v>Retrofit</c:v>
                </c:pt>
                <c:pt idx="6">
                  <c:v>MODS</c:v>
                </c:pt>
              </c:strCache>
            </c:strRef>
          </c:cat>
          <c:val>
            <c:numRef>
              <c:f>'Pivot Base'!$C$54:$C$60</c:f>
              <c:numCache>
                <c:formatCode>General</c:formatCode>
                <c:ptCount val="7"/>
                <c:pt idx="0">
                  <c:v>83</c:v>
                </c:pt>
                <c:pt idx="1">
                  <c:v>53</c:v>
                </c:pt>
                <c:pt idx="2">
                  <c:v>45</c:v>
                </c:pt>
                <c:pt idx="3">
                  <c:v>4</c:v>
                </c:pt>
                <c:pt idx="4">
                  <c:v>6</c:v>
                </c:pt>
                <c:pt idx="5">
                  <c:v>61</c:v>
                </c:pt>
                <c:pt idx="6">
                  <c:v>511</c:v>
                </c:pt>
              </c:numCache>
            </c:numRef>
          </c:val>
        </c:ser>
        <c:dLbls>
          <c:showLegendKey val="0"/>
          <c:showVal val="0"/>
          <c:showCatName val="0"/>
          <c:showSerName val="0"/>
          <c:showPercent val="0"/>
          <c:showBubbleSize val="0"/>
        </c:dLbls>
        <c:gapWidth val="75"/>
        <c:overlap val="-25"/>
        <c:axId val="47417216"/>
        <c:axId val="47454464"/>
      </c:barChart>
      <c:lineChart>
        <c:grouping val="standard"/>
        <c:varyColors val="0"/>
        <c:ser>
          <c:idx val="2"/>
          <c:order val="1"/>
          <c:tx>
            <c:strRef>
              <c:f>'Pivot Base'!$D$53</c:f>
              <c:strCache>
                <c:ptCount val="1"/>
                <c:pt idx="0">
                  <c:v>Total Dev Efforts (Hours)</c:v>
                </c:pt>
              </c:strCache>
            </c:strRef>
          </c:tx>
          <c:dLbls>
            <c:showLegendKey val="0"/>
            <c:showVal val="1"/>
            <c:showCatName val="0"/>
            <c:showSerName val="0"/>
            <c:showPercent val="0"/>
            <c:showBubbleSize val="0"/>
            <c:showLeaderLines val="0"/>
          </c:dLbls>
          <c:cat>
            <c:strRef>
              <c:f>'Pivot Base'!$A$54:$A$60</c:f>
              <c:strCache>
                <c:ptCount val="7"/>
                <c:pt idx="0">
                  <c:v>Plan</c:v>
                </c:pt>
                <c:pt idx="1">
                  <c:v>Gov Program</c:v>
                </c:pt>
                <c:pt idx="2">
                  <c:v>Modernization</c:v>
                </c:pt>
                <c:pt idx="3">
                  <c:v>Payments</c:v>
                </c:pt>
                <c:pt idx="4">
                  <c:v>Kaiser</c:v>
                </c:pt>
                <c:pt idx="5">
                  <c:v>Retrofit</c:v>
                </c:pt>
                <c:pt idx="6">
                  <c:v>MODS</c:v>
                </c:pt>
              </c:strCache>
            </c:strRef>
          </c:cat>
          <c:val>
            <c:numRef>
              <c:f>'Pivot Base'!$D$54:$D$60</c:f>
              <c:numCache>
                <c:formatCode>General</c:formatCode>
                <c:ptCount val="7"/>
                <c:pt idx="0">
                  <c:v>21500</c:v>
                </c:pt>
                <c:pt idx="1">
                  <c:v>14000</c:v>
                </c:pt>
                <c:pt idx="2">
                  <c:v>6400</c:v>
                </c:pt>
                <c:pt idx="3">
                  <c:v>1500</c:v>
                </c:pt>
                <c:pt idx="4">
                  <c:v>1600</c:v>
                </c:pt>
                <c:pt idx="5">
                  <c:v>3300</c:v>
                </c:pt>
                <c:pt idx="6">
                  <c:v>17400</c:v>
                </c:pt>
              </c:numCache>
            </c:numRef>
          </c:val>
          <c:smooth val="0"/>
        </c:ser>
        <c:dLbls>
          <c:showLegendKey val="0"/>
          <c:showVal val="0"/>
          <c:showCatName val="0"/>
          <c:showSerName val="0"/>
          <c:showPercent val="0"/>
          <c:showBubbleSize val="0"/>
        </c:dLbls>
        <c:marker val="1"/>
        <c:smooth val="0"/>
        <c:axId val="122737024"/>
        <c:axId val="48016768"/>
      </c:lineChart>
      <c:catAx>
        <c:axId val="47417216"/>
        <c:scaling>
          <c:orientation val="minMax"/>
        </c:scaling>
        <c:delete val="0"/>
        <c:axPos val="b"/>
        <c:majorTickMark val="none"/>
        <c:minorTickMark val="none"/>
        <c:tickLblPos val="nextTo"/>
        <c:crossAx val="47454464"/>
        <c:crosses val="autoZero"/>
        <c:auto val="1"/>
        <c:lblAlgn val="ctr"/>
        <c:lblOffset val="100"/>
        <c:noMultiLvlLbl val="0"/>
      </c:catAx>
      <c:valAx>
        <c:axId val="47454464"/>
        <c:scaling>
          <c:orientation val="minMax"/>
        </c:scaling>
        <c:delete val="0"/>
        <c:axPos val="l"/>
        <c:title>
          <c:tx>
            <c:rich>
              <a:bodyPr rot="-5400000" vert="horz"/>
              <a:lstStyle/>
              <a:p>
                <a:pPr>
                  <a:defRPr/>
                </a:pPr>
                <a:r>
                  <a:rPr lang="en-US" baseline="0"/>
                  <a:t>Number of SRs</a:t>
                </a:r>
                <a:endParaRPr lang="en-US"/>
              </a:p>
            </c:rich>
          </c:tx>
          <c:layout/>
          <c:overlay val="0"/>
        </c:title>
        <c:numFmt formatCode="General" sourceLinked="1"/>
        <c:majorTickMark val="none"/>
        <c:minorTickMark val="none"/>
        <c:tickLblPos val="nextTo"/>
        <c:spPr>
          <a:ln w="9525">
            <a:noFill/>
          </a:ln>
        </c:spPr>
        <c:crossAx val="47417216"/>
        <c:crosses val="autoZero"/>
        <c:crossBetween val="between"/>
        <c:majorUnit val="100"/>
      </c:valAx>
      <c:valAx>
        <c:axId val="48016768"/>
        <c:scaling>
          <c:orientation val="minMax"/>
        </c:scaling>
        <c:delete val="0"/>
        <c:axPos val="r"/>
        <c:title>
          <c:tx>
            <c:rich>
              <a:bodyPr rot="-5400000" vert="horz"/>
              <a:lstStyle/>
              <a:p>
                <a:pPr>
                  <a:defRPr/>
                </a:pPr>
                <a:r>
                  <a:rPr lang="en-US"/>
                  <a:t>Hours</a:t>
                </a:r>
              </a:p>
            </c:rich>
          </c:tx>
          <c:layout/>
          <c:overlay val="0"/>
        </c:title>
        <c:numFmt formatCode="General" sourceLinked="1"/>
        <c:majorTickMark val="out"/>
        <c:minorTickMark val="none"/>
        <c:tickLblPos val="nextTo"/>
        <c:crossAx val="122737024"/>
        <c:crosses val="max"/>
        <c:crossBetween val="between"/>
      </c:valAx>
      <c:catAx>
        <c:axId val="122737024"/>
        <c:scaling>
          <c:orientation val="minMax"/>
        </c:scaling>
        <c:delete val="1"/>
        <c:axPos val="b"/>
        <c:majorTickMark val="out"/>
        <c:minorTickMark val="none"/>
        <c:tickLblPos val="nextTo"/>
        <c:crossAx val="48016768"/>
        <c:crosses val="autoZero"/>
        <c:auto val="1"/>
        <c:lblAlgn val="ctr"/>
        <c:lblOffset val="100"/>
        <c:noMultiLvlLbl val="0"/>
      </c:catAx>
    </c:plotArea>
    <c:legend>
      <c:legendPos val="b"/>
      <c:layout>
        <c:manualLayout>
          <c:xMode val="edge"/>
          <c:yMode val="edge"/>
          <c:x val="0.31124800090887639"/>
          <c:y val="4.0683906678167875E-2"/>
          <c:w val="0.34698224632298319"/>
          <c:h val="5.5943843005576283E-2"/>
        </c:manualLayout>
      </c:layout>
      <c:overlay val="0"/>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sz="1000"/>
              <a:t>Total SRs worked by Team in 2017</a:t>
            </a:r>
          </a:p>
        </c:rich>
      </c:tx>
      <c:layout/>
      <c:overlay val="0"/>
    </c:title>
    <c:autoTitleDeleted val="0"/>
    <c:plotArea>
      <c:layout/>
      <c:barChart>
        <c:barDir val="col"/>
        <c:grouping val="clustered"/>
        <c:varyColors val="0"/>
        <c:ser>
          <c:idx val="0"/>
          <c:order val="0"/>
          <c:tx>
            <c:strRef>
              <c:f>'Pivot Base'!$K$17</c:f>
              <c:strCache>
                <c:ptCount val="1"/>
                <c:pt idx="0">
                  <c:v>8304</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Base'!$L$17:$R$17</c:f>
              <c:numCache>
                <c:formatCode>General</c:formatCode>
                <c:ptCount val="7"/>
                <c:pt idx="6">
                  <c:v>107</c:v>
                </c:pt>
              </c:numCache>
            </c:numRef>
          </c:val>
        </c:ser>
        <c:ser>
          <c:idx val="1"/>
          <c:order val="1"/>
          <c:tx>
            <c:strRef>
              <c:f>'Pivot Base'!$K$18</c:f>
              <c:strCache>
                <c:ptCount val="1"/>
                <c:pt idx="0">
                  <c:v>8305</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Base'!$L$18:$R$18</c:f>
              <c:numCache>
                <c:formatCode>General</c:formatCode>
                <c:ptCount val="7"/>
                <c:pt idx="6">
                  <c:v>85</c:v>
                </c:pt>
              </c:numCache>
            </c:numRef>
          </c:val>
        </c:ser>
        <c:ser>
          <c:idx val="2"/>
          <c:order val="2"/>
          <c:tx>
            <c:strRef>
              <c:f>'Pivot Base'!$K$19</c:f>
              <c:strCache>
                <c:ptCount val="1"/>
                <c:pt idx="0">
                  <c:v>8306</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Base'!$L$19:$R$19</c:f>
              <c:numCache>
                <c:formatCode>General</c:formatCode>
                <c:ptCount val="7"/>
                <c:pt idx="0">
                  <c:v>29</c:v>
                </c:pt>
                <c:pt idx="1">
                  <c:v>16</c:v>
                </c:pt>
                <c:pt idx="2">
                  <c:v>12</c:v>
                </c:pt>
                <c:pt idx="5">
                  <c:v>15</c:v>
                </c:pt>
                <c:pt idx="6">
                  <c:v>110</c:v>
                </c:pt>
              </c:numCache>
            </c:numRef>
          </c:val>
        </c:ser>
        <c:ser>
          <c:idx val="3"/>
          <c:order val="3"/>
          <c:tx>
            <c:strRef>
              <c:f>'Pivot Base'!$K$20</c:f>
              <c:strCache>
                <c:ptCount val="1"/>
                <c:pt idx="0">
                  <c:v>8307</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Base'!$L$20:$R$20</c:f>
              <c:numCache>
                <c:formatCode>General</c:formatCode>
                <c:ptCount val="7"/>
                <c:pt idx="0">
                  <c:v>27</c:v>
                </c:pt>
                <c:pt idx="1">
                  <c:v>16</c:v>
                </c:pt>
                <c:pt idx="2">
                  <c:v>18</c:v>
                </c:pt>
                <c:pt idx="5">
                  <c:v>16</c:v>
                </c:pt>
                <c:pt idx="6">
                  <c:v>122</c:v>
                </c:pt>
              </c:numCache>
            </c:numRef>
          </c:val>
        </c:ser>
        <c:ser>
          <c:idx val="4"/>
          <c:order val="4"/>
          <c:tx>
            <c:strRef>
              <c:f>'Pivot Base'!$K$21</c:f>
              <c:strCache>
                <c:ptCount val="1"/>
                <c:pt idx="0">
                  <c:v>8308</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Base'!$L$21:$R$21</c:f>
              <c:numCache>
                <c:formatCode>General</c:formatCode>
                <c:ptCount val="7"/>
                <c:pt idx="0">
                  <c:v>27</c:v>
                </c:pt>
                <c:pt idx="1">
                  <c:v>21</c:v>
                </c:pt>
                <c:pt idx="2">
                  <c:v>15</c:v>
                </c:pt>
                <c:pt idx="3">
                  <c:v>4</c:v>
                </c:pt>
                <c:pt idx="4">
                  <c:v>6</c:v>
                </c:pt>
                <c:pt idx="5">
                  <c:v>30</c:v>
                </c:pt>
                <c:pt idx="6">
                  <c:v>87</c:v>
                </c:pt>
              </c:numCache>
            </c:numRef>
          </c:val>
        </c:ser>
        <c:dLbls>
          <c:dLblPos val="outEnd"/>
          <c:showLegendKey val="0"/>
          <c:showVal val="1"/>
          <c:showCatName val="0"/>
          <c:showSerName val="0"/>
          <c:showPercent val="0"/>
          <c:showBubbleSize val="0"/>
        </c:dLbls>
        <c:gapWidth val="150"/>
        <c:axId val="122226560"/>
        <c:axId val="122228096"/>
      </c:barChart>
      <c:catAx>
        <c:axId val="122226560"/>
        <c:scaling>
          <c:orientation val="minMax"/>
        </c:scaling>
        <c:delete val="0"/>
        <c:axPos val="b"/>
        <c:majorTickMark val="out"/>
        <c:minorTickMark val="none"/>
        <c:tickLblPos val="nextTo"/>
        <c:crossAx val="122228096"/>
        <c:crosses val="autoZero"/>
        <c:auto val="1"/>
        <c:lblAlgn val="ctr"/>
        <c:lblOffset val="100"/>
        <c:noMultiLvlLbl val="0"/>
      </c:catAx>
      <c:valAx>
        <c:axId val="122228096"/>
        <c:scaling>
          <c:orientation val="minMax"/>
        </c:scaling>
        <c:delete val="0"/>
        <c:axPos val="l"/>
        <c:numFmt formatCode="General" sourceLinked="1"/>
        <c:majorTickMark val="out"/>
        <c:minorTickMark val="none"/>
        <c:tickLblPos val="nextTo"/>
        <c:crossAx val="122226560"/>
        <c:crosses val="autoZero"/>
        <c:crossBetween val="between"/>
      </c:valAx>
    </c:plotArea>
    <c:plotVisOnly val="1"/>
    <c:dispBlanksAs val="gap"/>
    <c:showDLblsOverMax val="0"/>
  </c:chart>
  <c:spPr>
    <a:ln>
      <a:solidFill>
        <a:srgbClr val="D45D00"/>
      </a:solidFill>
    </a:ln>
  </c:spPr>
  <c:txPr>
    <a:bodyPr/>
    <a:lstStyle/>
    <a:p>
      <a:pPr>
        <a:defRPr sz="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sz="1000" dirty="0"/>
              <a:t>Total Development Efforts by Team in 2017 (in </a:t>
            </a:r>
            <a:r>
              <a:rPr lang="en-US" sz="1000" dirty="0" smtClean="0"/>
              <a:t>’000 Hours)</a:t>
            </a:r>
            <a:endParaRPr lang="en-US" sz="1000" dirty="0"/>
          </a:p>
        </c:rich>
      </c:tx>
      <c:layout/>
      <c:overlay val="0"/>
    </c:title>
    <c:autoTitleDeleted val="0"/>
    <c:plotArea>
      <c:layout/>
      <c:barChart>
        <c:barDir val="col"/>
        <c:grouping val="clustered"/>
        <c:varyColors val="0"/>
        <c:ser>
          <c:idx val="0"/>
          <c:order val="0"/>
          <c:tx>
            <c:strRef>
              <c:f>'Pivot Base'!$K$26</c:f>
              <c:strCache>
                <c:ptCount val="1"/>
                <c:pt idx="0">
                  <c:v>8304</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Base'!$L$26:$R$26</c:f>
              <c:numCache>
                <c:formatCode>General</c:formatCode>
                <c:ptCount val="7"/>
                <c:pt idx="6" formatCode="0.0">
                  <c:v>3.0470000000000002</c:v>
                </c:pt>
              </c:numCache>
            </c:numRef>
          </c:val>
        </c:ser>
        <c:ser>
          <c:idx val="1"/>
          <c:order val="1"/>
          <c:tx>
            <c:strRef>
              <c:f>'Pivot Base'!$K$27</c:f>
              <c:strCache>
                <c:ptCount val="1"/>
                <c:pt idx="0">
                  <c:v>8305</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Base'!$L$27:$R$27</c:f>
              <c:numCache>
                <c:formatCode>General</c:formatCode>
                <c:ptCount val="7"/>
                <c:pt idx="6" formatCode="0.0">
                  <c:v>3.7229999999999999</c:v>
                </c:pt>
              </c:numCache>
            </c:numRef>
          </c:val>
        </c:ser>
        <c:ser>
          <c:idx val="2"/>
          <c:order val="2"/>
          <c:tx>
            <c:strRef>
              <c:f>'Pivot Base'!$K$28</c:f>
              <c:strCache>
                <c:ptCount val="1"/>
                <c:pt idx="0">
                  <c:v>8306</c:v>
                </c:pt>
              </c:strCache>
            </c:strRef>
          </c:tx>
          <c:invertIfNegative val="0"/>
          <c:dLbls>
            <c:dLbl>
              <c:idx val="6"/>
              <c:layout>
                <c:manualLayout>
                  <c:x val="-1.0835178219591483E-16"/>
                  <c:y val="-3.4482758620689655E-2"/>
                </c:manualLayout>
              </c:layout>
              <c:dLblPos val="outEnd"/>
              <c:showLegendKey val="0"/>
              <c:showVal val="1"/>
              <c:showCatName val="0"/>
              <c:showSerName val="0"/>
              <c:showPercent val="0"/>
              <c:showBubbleSize val="0"/>
            </c:dLbl>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Base'!$L$28:$R$28</c:f>
              <c:numCache>
                <c:formatCode>0.0</c:formatCode>
                <c:ptCount val="7"/>
                <c:pt idx="0">
                  <c:v>2.9060000000000001</c:v>
                </c:pt>
                <c:pt idx="1">
                  <c:v>2.1819999999999999</c:v>
                </c:pt>
                <c:pt idx="2">
                  <c:v>2.2890000000000001</c:v>
                </c:pt>
                <c:pt idx="5">
                  <c:v>0.95</c:v>
                </c:pt>
                <c:pt idx="6">
                  <c:v>4.0279999999999996</c:v>
                </c:pt>
              </c:numCache>
            </c:numRef>
          </c:val>
        </c:ser>
        <c:ser>
          <c:idx val="3"/>
          <c:order val="3"/>
          <c:tx>
            <c:strRef>
              <c:f>'Pivot Base'!$K$29</c:f>
              <c:strCache>
                <c:ptCount val="1"/>
                <c:pt idx="0">
                  <c:v>8307</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Base'!$L$29:$R$29</c:f>
              <c:numCache>
                <c:formatCode>0.0</c:formatCode>
                <c:ptCount val="7"/>
                <c:pt idx="0">
                  <c:v>9.6259999999999994</c:v>
                </c:pt>
                <c:pt idx="1">
                  <c:v>5.95</c:v>
                </c:pt>
                <c:pt idx="2">
                  <c:v>2.1680000000000001</c:v>
                </c:pt>
                <c:pt idx="5">
                  <c:v>1.2</c:v>
                </c:pt>
                <c:pt idx="6">
                  <c:v>3.867</c:v>
                </c:pt>
              </c:numCache>
            </c:numRef>
          </c:val>
        </c:ser>
        <c:ser>
          <c:idx val="4"/>
          <c:order val="4"/>
          <c:tx>
            <c:strRef>
              <c:f>'Pivot Base'!$K$30</c:f>
              <c:strCache>
                <c:ptCount val="1"/>
                <c:pt idx="0">
                  <c:v>8308</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Base'!$L$30:$R$30</c:f>
              <c:numCache>
                <c:formatCode>0.0</c:formatCode>
                <c:ptCount val="7"/>
                <c:pt idx="0">
                  <c:v>8.9890000000000008</c:v>
                </c:pt>
                <c:pt idx="1">
                  <c:v>5.95</c:v>
                </c:pt>
                <c:pt idx="2">
                  <c:v>1.998</c:v>
                </c:pt>
                <c:pt idx="3">
                  <c:v>1.5129999999999999</c:v>
                </c:pt>
                <c:pt idx="4">
                  <c:v>1.6</c:v>
                </c:pt>
                <c:pt idx="5">
                  <c:v>1.2</c:v>
                </c:pt>
                <c:pt idx="6">
                  <c:v>2.7629999999999999</c:v>
                </c:pt>
              </c:numCache>
            </c:numRef>
          </c:val>
        </c:ser>
        <c:dLbls>
          <c:dLblPos val="outEnd"/>
          <c:showLegendKey val="0"/>
          <c:showVal val="1"/>
          <c:showCatName val="0"/>
          <c:showSerName val="0"/>
          <c:showPercent val="0"/>
          <c:showBubbleSize val="0"/>
        </c:dLbls>
        <c:gapWidth val="150"/>
        <c:axId val="122360192"/>
        <c:axId val="122361728"/>
      </c:barChart>
      <c:catAx>
        <c:axId val="122360192"/>
        <c:scaling>
          <c:orientation val="minMax"/>
        </c:scaling>
        <c:delete val="0"/>
        <c:axPos val="b"/>
        <c:majorTickMark val="none"/>
        <c:minorTickMark val="none"/>
        <c:tickLblPos val="nextTo"/>
        <c:crossAx val="122361728"/>
        <c:crosses val="autoZero"/>
        <c:auto val="1"/>
        <c:lblAlgn val="ctr"/>
        <c:lblOffset val="100"/>
        <c:noMultiLvlLbl val="0"/>
      </c:catAx>
      <c:valAx>
        <c:axId val="122361728"/>
        <c:scaling>
          <c:orientation val="minMax"/>
        </c:scaling>
        <c:delete val="0"/>
        <c:axPos val="l"/>
        <c:numFmt formatCode="General" sourceLinked="1"/>
        <c:majorTickMark val="none"/>
        <c:minorTickMark val="none"/>
        <c:tickLblPos val="nextTo"/>
        <c:crossAx val="122360192"/>
        <c:crosses val="autoZero"/>
        <c:crossBetween val="between"/>
      </c:valAx>
    </c:plotArea>
    <c:plotVisOnly val="1"/>
    <c:dispBlanksAs val="gap"/>
    <c:showDLblsOverMax val="0"/>
  </c:chart>
  <c:spPr>
    <a:ln>
      <a:solidFill>
        <a:srgbClr val="D45D00"/>
      </a:solidFill>
    </a:ln>
  </c:spPr>
  <c:txPr>
    <a:bodyPr/>
    <a:lstStyle/>
    <a:p>
      <a:pPr>
        <a:defRPr sz="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sz="1000"/>
              <a:t>Dev Defect Density by Team in 2017 </a:t>
            </a:r>
          </a:p>
        </c:rich>
      </c:tx>
      <c:layout/>
      <c:overlay val="0"/>
    </c:title>
    <c:autoTitleDeleted val="0"/>
    <c:plotArea>
      <c:layout/>
      <c:barChart>
        <c:barDir val="col"/>
        <c:grouping val="clustered"/>
        <c:varyColors val="0"/>
        <c:ser>
          <c:idx val="0"/>
          <c:order val="0"/>
          <c:tx>
            <c:strRef>
              <c:f>'Pivot Base'!$K$45</c:f>
              <c:strCache>
                <c:ptCount val="1"/>
                <c:pt idx="0">
                  <c:v>8304</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Base'!$L$45:$R$45</c:f>
              <c:numCache>
                <c:formatCode>General</c:formatCode>
                <c:ptCount val="7"/>
                <c:pt idx="6" formatCode="0.00">
                  <c:v>1.736842105263158</c:v>
                </c:pt>
              </c:numCache>
            </c:numRef>
          </c:val>
        </c:ser>
        <c:ser>
          <c:idx val="1"/>
          <c:order val="1"/>
          <c:tx>
            <c:strRef>
              <c:f>'Pivot Base'!$K$46</c:f>
              <c:strCache>
                <c:ptCount val="1"/>
                <c:pt idx="0">
                  <c:v>8305</c:v>
                </c:pt>
              </c:strCache>
            </c:strRef>
          </c:tx>
          <c:invertIfNegative val="0"/>
          <c:dLbls>
            <c:txPr>
              <a:bodyPr/>
              <a:lstStyle/>
              <a:p>
                <a:pPr>
                  <a:defRPr sz="7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Base'!$L$46:$R$46</c:f>
              <c:numCache>
                <c:formatCode>General</c:formatCode>
                <c:ptCount val="7"/>
                <c:pt idx="6" formatCode="0.00">
                  <c:v>1.3043478260869565</c:v>
                </c:pt>
              </c:numCache>
            </c:numRef>
          </c:val>
        </c:ser>
        <c:ser>
          <c:idx val="2"/>
          <c:order val="2"/>
          <c:tx>
            <c:strRef>
              <c:f>'Pivot Base'!$K$47</c:f>
              <c:strCache>
                <c:ptCount val="1"/>
                <c:pt idx="0">
                  <c:v>8306</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Base'!$L$47:$R$47</c:f>
              <c:numCache>
                <c:formatCode>0.00</c:formatCode>
                <c:ptCount val="7"/>
                <c:pt idx="0">
                  <c:v>1.2777777777777777</c:v>
                </c:pt>
                <c:pt idx="1">
                  <c:v>1.6153846153846154</c:v>
                </c:pt>
                <c:pt idx="2">
                  <c:v>7.1428571428571425E-2</c:v>
                </c:pt>
                <c:pt idx="5">
                  <c:v>0.8</c:v>
                </c:pt>
                <c:pt idx="6">
                  <c:v>1.44</c:v>
                </c:pt>
              </c:numCache>
            </c:numRef>
          </c:val>
        </c:ser>
        <c:ser>
          <c:idx val="3"/>
          <c:order val="3"/>
          <c:tx>
            <c:strRef>
              <c:f>'Pivot Base'!$K$48</c:f>
              <c:strCache>
                <c:ptCount val="1"/>
                <c:pt idx="0">
                  <c:v>8307</c:v>
                </c:pt>
              </c:strCache>
            </c:strRef>
          </c:tx>
          <c:invertIfNegative val="0"/>
          <c:dLbls>
            <c:dLbl>
              <c:idx val="6"/>
              <c:layout>
                <c:manualLayout>
                  <c:x val="2.9550827423167848E-3"/>
                  <c:y val="-2.1505376344086023E-2"/>
                </c:manualLayout>
              </c:layout>
              <c:dLblPos val="outEnd"/>
              <c:showLegendKey val="0"/>
              <c:showVal val="1"/>
              <c:showCatName val="0"/>
              <c:showSerName val="0"/>
              <c:showPercent val="0"/>
              <c:showBubbleSize val="0"/>
            </c:dLbl>
            <c:txPr>
              <a:bodyPr/>
              <a:lstStyle/>
              <a:p>
                <a:pPr>
                  <a:defRPr sz="6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Base'!$L$48:$R$48</c:f>
              <c:numCache>
                <c:formatCode>0.00</c:formatCode>
                <c:ptCount val="7"/>
                <c:pt idx="0">
                  <c:v>1.7333333333333334</c:v>
                </c:pt>
                <c:pt idx="1">
                  <c:v>1</c:v>
                </c:pt>
                <c:pt idx="2">
                  <c:v>7.6923076923076927E-2</c:v>
                </c:pt>
                <c:pt idx="5">
                  <c:v>0.2857142857142857</c:v>
                </c:pt>
                <c:pt idx="6">
                  <c:v>1.4583333333333333</c:v>
                </c:pt>
              </c:numCache>
            </c:numRef>
          </c:val>
        </c:ser>
        <c:ser>
          <c:idx val="4"/>
          <c:order val="4"/>
          <c:tx>
            <c:strRef>
              <c:f>'Pivot Base'!$K$49</c:f>
              <c:strCache>
                <c:ptCount val="1"/>
                <c:pt idx="0">
                  <c:v>8308</c:v>
                </c:pt>
              </c:strCache>
            </c:strRef>
          </c:tx>
          <c:invertIfNegative val="0"/>
          <c:dLbls>
            <c:dLbl>
              <c:idx val="6"/>
              <c:layout>
                <c:manualLayout>
                  <c:x val="8.8652482269503553E-3"/>
                  <c:y val="1.0752688172043012E-2"/>
                </c:manualLayout>
              </c:layout>
              <c:dLblPos val="outEnd"/>
              <c:showLegendKey val="0"/>
              <c:showVal val="1"/>
              <c:showCatName val="0"/>
              <c:showSerName val="0"/>
              <c:showPercent val="0"/>
              <c:showBubbleSize val="0"/>
            </c:dLbl>
            <c:txPr>
              <a:bodyPr/>
              <a:lstStyle/>
              <a:p>
                <a:pPr>
                  <a:defRPr sz="6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Base'!$L$49:$R$49</c:f>
              <c:numCache>
                <c:formatCode>0.00</c:formatCode>
                <c:ptCount val="7"/>
                <c:pt idx="0">
                  <c:v>0.44642857142857145</c:v>
                </c:pt>
                <c:pt idx="1">
                  <c:v>0.70270270270270274</c:v>
                </c:pt>
                <c:pt idx="2">
                  <c:v>8.3333333333333329E-2</c:v>
                </c:pt>
                <c:pt idx="3">
                  <c:v>0.22222222222222221</c:v>
                </c:pt>
                <c:pt idx="6">
                  <c:v>1.4705882352941178</c:v>
                </c:pt>
              </c:numCache>
            </c:numRef>
          </c:val>
        </c:ser>
        <c:dLbls>
          <c:dLblPos val="outEnd"/>
          <c:showLegendKey val="0"/>
          <c:showVal val="1"/>
          <c:showCatName val="0"/>
          <c:showSerName val="0"/>
          <c:showPercent val="0"/>
          <c:showBubbleSize val="0"/>
        </c:dLbls>
        <c:gapWidth val="150"/>
        <c:axId val="125311616"/>
        <c:axId val="125333888"/>
      </c:barChart>
      <c:catAx>
        <c:axId val="125311616"/>
        <c:scaling>
          <c:orientation val="minMax"/>
        </c:scaling>
        <c:delete val="0"/>
        <c:axPos val="b"/>
        <c:majorTickMark val="none"/>
        <c:minorTickMark val="none"/>
        <c:tickLblPos val="nextTo"/>
        <c:crossAx val="125333888"/>
        <c:crosses val="autoZero"/>
        <c:auto val="1"/>
        <c:lblAlgn val="ctr"/>
        <c:lblOffset val="100"/>
        <c:noMultiLvlLbl val="0"/>
      </c:catAx>
      <c:valAx>
        <c:axId val="125333888"/>
        <c:scaling>
          <c:orientation val="minMax"/>
        </c:scaling>
        <c:delete val="0"/>
        <c:axPos val="l"/>
        <c:numFmt formatCode="General" sourceLinked="1"/>
        <c:majorTickMark val="none"/>
        <c:minorTickMark val="none"/>
        <c:tickLblPos val="nextTo"/>
        <c:crossAx val="125311616"/>
        <c:crosses val="autoZero"/>
        <c:crossBetween val="between"/>
      </c:valAx>
    </c:plotArea>
    <c:plotVisOnly val="1"/>
    <c:dispBlanksAs val="gap"/>
    <c:showDLblsOverMax val="0"/>
  </c:chart>
  <c:spPr>
    <a:ln>
      <a:solidFill>
        <a:srgbClr val="D45D00"/>
      </a:solidFill>
    </a:ln>
  </c:spPr>
  <c:txPr>
    <a:bodyPr/>
    <a:lstStyle/>
    <a:p>
      <a:pPr>
        <a:defRPr sz="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sz="1000"/>
              <a:t>Prod Defect Density by Team in 2017</a:t>
            </a:r>
          </a:p>
        </c:rich>
      </c:tx>
      <c:layout/>
      <c:overlay val="0"/>
    </c:title>
    <c:autoTitleDeleted val="0"/>
    <c:plotArea>
      <c:layout/>
      <c:barChart>
        <c:barDir val="col"/>
        <c:grouping val="clustered"/>
        <c:varyColors val="0"/>
        <c:ser>
          <c:idx val="0"/>
          <c:order val="0"/>
          <c:tx>
            <c:strRef>
              <c:f>'Pivot Base'!$K$36</c:f>
              <c:strCache>
                <c:ptCount val="1"/>
                <c:pt idx="0">
                  <c:v>8304</c:v>
                </c:pt>
              </c:strCache>
            </c:strRef>
          </c:tx>
          <c:invertIfNegative val="0"/>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Base'!$L$36:$R$36</c:f>
              <c:numCache>
                <c:formatCode>General</c:formatCode>
                <c:ptCount val="7"/>
              </c:numCache>
            </c:numRef>
          </c:val>
        </c:ser>
        <c:ser>
          <c:idx val="1"/>
          <c:order val="1"/>
          <c:tx>
            <c:strRef>
              <c:f>'Pivot Base'!$K$37</c:f>
              <c:strCache>
                <c:ptCount val="1"/>
                <c:pt idx="0">
                  <c:v>8305</c:v>
                </c:pt>
              </c:strCache>
            </c:strRef>
          </c:tx>
          <c:invertIfNegative val="0"/>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Base'!$L$37:$R$37</c:f>
              <c:numCache>
                <c:formatCode>General</c:formatCode>
                <c:ptCount val="7"/>
                <c:pt idx="6" formatCode="0.00">
                  <c:v>4.3478260869565216E-2</c:v>
                </c:pt>
              </c:numCache>
            </c:numRef>
          </c:val>
        </c:ser>
        <c:ser>
          <c:idx val="2"/>
          <c:order val="2"/>
          <c:tx>
            <c:strRef>
              <c:f>'Pivot Base'!$K$38</c:f>
              <c:strCache>
                <c:ptCount val="1"/>
                <c:pt idx="0">
                  <c:v>8306</c:v>
                </c:pt>
              </c:strCache>
            </c:strRef>
          </c:tx>
          <c:invertIfNegative val="0"/>
          <c:dLbls>
            <c:dLbl>
              <c:idx val="0"/>
              <c:layout>
                <c:manualLayout>
                  <c:x val="-8.8652482269503414E-3"/>
                  <c:y val="0"/>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Base'!$L$38:$R$38</c:f>
              <c:numCache>
                <c:formatCode>General</c:formatCode>
                <c:ptCount val="7"/>
                <c:pt idx="0" formatCode="0.00">
                  <c:v>0.11</c:v>
                </c:pt>
              </c:numCache>
            </c:numRef>
          </c:val>
        </c:ser>
        <c:ser>
          <c:idx val="3"/>
          <c:order val="3"/>
          <c:tx>
            <c:strRef>
              <c:f>'Pivot Base'!$K$39</c:f>
              <c:strCache>
                <c:ptCount val="1"/>
                <c:pt idx="0">
                  <c:v>8307</c:v>
                </c:pt>
              </c:strCache>
            </c:strRef>
          </c:tx>
          <c:invertIfNegative val="0"/>
          <c:dLbls>
            <c:dLbl>
              <c:idx val="0"/>
              <c:layout>
                <c:manualLayout>
                  <c:x val="2.3640661938534278E-2"/>
                  <c:y val="0"/>
                </c:manualLayout>
              </c:layout>
              <c:dLblPos val="outEnd"/>
              <c:showLegendKey val="0"/>
              <c:showVal val="1"/>
              <c:showCatName val="0"/>
              <c:showSerName val="0"/>
              <c:showPercent val="0"/>
              <c:showBubbleSize val="0"/>
            </c:dLbl>
            <c:dLbl>
              <c:idx val="1"/>
              <c:layout>
                <c:manualLayout>
                  <c:x val="-1.7730496453900711E-2"/>
                  <c:y val="0"/>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Base'!$L$39:$R$39</c:f>
              <c:numCache>
                <c:formatCode>0.00</c:formatCode>
                <c:ptCount val="7"/>
                <c:pt idx="0">
                  <c:v>0.11</c:v>
                </c:pt>
                <c:pt idx="1">
                  <c:v>0.04</c:v>
                </c:pt>
                <c:pt idx="2">
                  <c:v>6.25E-2</c:v>
                </c:pt>
                <c:pt idx="6">
                  <c:v>2.5000000000000001E-2</c:v>
                </c:pt>
              </c:numCache>
            </c:numRef>
          </c:val>
        </c:ser>
        <c:ser>
          <c:idx val="4"/>
          <c:order val="4"/>
          <c:tx>
            <c:strRef>
              <c:f>'Pivot Base'!$K$40</c:f>
              <c:strCache>
                <c:ptCount val="1"/>
                <c:pt idx="0">
                  <c:v>8308</c:v>
                </c:pt>
              </c:strCache>
            </c:strRef>
          </c:tx>
          <c:invertIfNegative val="0"/>
          <c:dLbls>
            <c:dLbl>
              <c:idx val="1"/>
              <c:layout>
                <c:manualLayout>
                  <c:x val="1.4775413711583925E-2"/>
                  <c:y val="0"/>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Base'!$L$40:$R$40</c:f>
              <c:numCache>
                <c:formatCode>0.00</c:formatCode>
                <c:ptCount val="7"/>
                <c:pt idx="0">
                  <c:v>0.04</c:v>
                </c:pt>
                <c:pt idx="1">
                  <c:v>0.04</c:v>
                </c:pt>
                <c:pt idx="6">
                  <c:v>5.8823529411764705E-2</c:v>
                </c:pt>
              </c:numCache>
            </c:numRef>
          </c:val>
        </c:ser>
        <c:dLbls>
          <c:dLblPos val="outEnd"/>
          <c:showLegendKey val="0"/>
          <c:showVal val="1"/>
          <c:showCatName val="0"/>
          <c:showSerName val="0"/>
          <c:showPercent val="0"/>
          <c:showBubbleSize val="0"/>
        </c:dLbls>
        <c:gapWidth val="150"/>
        <c:axId val="133498368"/>
        <c:axId val="133499904"/>
      </c:barChart>
      <c:catAx>
        <c:axId val="133498368"/>
        <c:scaling>
          <c:orientation val="minMax"/>
        </c:scaling>
        <c:delete val="0"/>
        <c:axPos val="b"/>
        <c:majorTickMark val="none"/>
        <c:minorTickMark val="none"/>
        <c:tickLblPos val="nextTo"/>
        <c:crossAx val="133499904"/>
        <c:crosses val="autoZero"/>
        <c:auto val="1"/>
        <c:lblAlgn val="ctr"/>
        <c:lblOffset val="100"/>
        <c:noMultiLvlLbl val="0"/>
      </c:catAx>
      <c:valAx>
        <c:axId val="133499904"/>
        <c:scaling>
          <c:orientation val="minMax"/>
        </c:scaling>
        <c:delete val="0"/>
        <c:axPos val="l"/>
        <c:numFmt formatCode="General" sourceLinked="1"/>
        <c:majorTickMark val="none"/>
        <c:minorTickMark val="none"/>
        <c:tickLblPos val="nextTo"/>
        <c:crossAx val="133498368"/>
        <c:crosses val="autoZero"/>
        <c:crossBetween val="between"/>
      </c:valAx>
    </c:plotArea>
    <c:plotVisOnly val="1"/>
    <c:dispBlanksAs val="gap"/>
    <c:showDLblsOverMax val="0"/>
  </c:chart>
  <c:spPr>
    <a:ln>
      <a:solidFill>
        <a:srgbClr val="D45D00"/>
      </a:solidFill>
    </a:ln>
  </c:spPr>
  <c:txPr>
    <a:bodyPr/>
    <a:lstStyle/>
    <a:p>
      <a:pPr>
        <a:defRPr sz="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'Pivot Monthly Release'!$B$13</c:f>
              <c:strCache>
                <c:ptCount val="1"/>
                <c:pt idx="0">
                  <c:v>Number of SRs</c:v>
                </c:pt>
              </c:strCache>
            </c:strRef>
          </c:tx>
          <c:invertIfNegative val="0"/>
          <c:dLbls>
            <c:showLegendKey val="0"/>
            <c:showVal val="1"/>
            <c:showCatName val="0"/>
            <c:showSerName val="0"/>
            <c:showPercent val="0"/>
            <c:showBubbleSize val="0"/>
            <c:showLeaderLines val="0"/>
          </c:dLbls>
          <c:cat>
            <c:strRef>
              <c:f>'Pivot Monthly Release'!$A$14:$A$18</c:f>
              <c:strCache>
                <c:ptCount val="5"/>
                <c:pt idx="0">
                  <c:v>Govt Pgm Custom</c:v>
                </c:pt>
                <c:pt idx="1">
                  <c:v>Workorder (Base)</c:v>
                </c:pt>
                <c:pt idx="2">
                  <c:v>Custom Data Deli</c:v>
                </c:pt>
                <c:pt idx="3">
                  <c:v>State Medicaid</c:v>
                </c:pt>
                <c:pt idx="4">
                  <c:v>External Interfaces</c:v>
                </c:pt>
              </c:strCache>
            </c:strRef>
          </c:cat>
          <c:val>
            <c:numRef>
              <c:f>'Pivot Monthly Release'!$B$14:$B$18</c:f>
              <c:numCache>
                <c:formatCode>General</c:formatCode>
                <c:ptCount val="5"/>
                <c:pt idx="0">
                  <c:v>35</c:v>
                </c:pt>
                <c:pt idx="1">
                  <c:v>122</c:v>
                </c:pt>
                <c:pt idx="2">
                  <c:v>182</c:v>
                </c:pt>
                <c:pt idx="3">
                  <c:v>11</c:v>
                </c:pt>
                <c:pt idx="4">
                  <c:v>31</c:v>
                </c:pt>
              </c:numCache>
            </c:numRef>
          </c:val>
        </c:ser>
        <c:dLbls>
          <c:showLegendKey val="0"/>
          <c:showVal val="0"/>
          <c:showCatName val="0"/>
          <c:showSerName val="0"/>
          <c:showPercent val="0"/>
          <c:showBubbleSize val="0"/>
        </c:dLbls>
        <c:gapWidth val="75"/>
        <c:overlap val="-25"/>
        <c:axId val="133562752"/>
        <c:axId val="133564288"/>
      </c:barChart>
      <c:lineChart>
        <c:grouping val="standard"/>
        <c:varyColors val="0"/>
        <c:ser>
          <c:idx val="2"/>
          <c:order val="1"/>
          <c:tx>
            <c:strRef>
              <c:f>'Pivot Monthly Release'!$C$13</c:f>
              <c:strCache>
                <c:ptCount val="1"/>
                <c:pt idx="0">
                  <c:v>Total Dev Efforts (Hours)</c:v>
                </c:pt>
              </c:strCache>
            </c:strRef>
          </c:tx>
          <c:dLbls>
            <c:showLegendKey val="0"/>
            <c:showVal val="1"/>
            <c:showCatName val="0"/>
            <c:showSerName val="0"/>
            <c:showPercent val="0"/>
            <c:showBubbleSize val="0"/>
            <c:showLeaderLines val="0"/>
          </c:dLbls>
          <c:cat>
            <c:strRef>
              <c:f>'Pivot Monthly Release'!$A$14:$A$18</c:f>
              <c:strCache>
                <c:ptCount val="5"/>
                <c:pt idx="0">
                  <c:v>Govt Pgm Custom</c:v>
                </c:pt>
                <c:pt idx="1">
                  <c:v>Workorder (Base)</c:v>
                </c:pt>
                <c:pt idx="2">
                  <c:v>Custom Data Deli</c:v>
                </c:pt>
                <c:pt idx="3">
                  <c:v>State Medicaid</c:v>
                </c:pt>
                <c:pt idx="4">
                  <c:v>External Interfaces</c:v>
                </c:pt>
              </c:strCache>
            </c:strRef>
          </c:cat>
          <c:val>
            <c:numRef>
              <c:f>'Pivot Monthly Release'!$C$14:$C$18</c:f>
              <c:numCache>
                <c:formatCode>General</c:formatCode>
                <c:ptCount val="5"/>
                <c:pt idx="0">
                  <c:v>7200</c:v>
                </c:pt>
                <c:pt idx="1">
                  <c:v>9800</c:v>
                </c:pt>
                <c:pt idx="2">
                  <c:v>22000</c:v>
                </c:pt>
                <c:pt idx="3">
                  <c:v>550</c:v>
                </c:pt>
                <c:pt idx="4">
                  <c:v>4900</c:v>
                </c:pt>
              </c:numCache>
            </c:numRef>
          </c:val>
          <c:smooth val="0"/>
        </c:ser>
        <c:dLbls>
          <c:showLegendKey val="0"/>
          <c:showVal val="0"/>
          <c:showCatName val="0"/>
          <c:showSerName val="0"/>
          <c:showPercent val="0"/>
          <c:showBubbleSize val="0"/>
        </c:dLbls>
        <c:marker val="1"/>
        <c:smooth val="0"/>
        <c:axId val="133572480"/>
        <c:axId val="133570560"/>
      </c:lineChart>
      <c:catAx>
        <c:axId val="133562752"/>
        <c:scaling>
          <c:orientation val="minMax"/>
        </c:scaling>
        <c:delete val="0"/>
        <c:axPos val="b"/>
        <c:majorTickMark val="none"/>
        <c:minorTickMark val="none"/>
        <c:tickLblPos val="nextTo"/>
        <c:crossAx val="133564288"/>
        <c:crosses val="autoZero"/>
        <c:auto val="1"/>
        <c:lblAlgn val="ctr"/>
        <c:lblOffset val="100"/>
        <c:noMultiLvlLbl val="0"/>
      </c:catAx>
      <c:valAx>
        <c:axId val="133564288"/>
        <c:scaling>
          <c:orientation val="minMax"/>
        </c:scaling>
        <c:delete val="0"/>
        <c:axPos val="l"/>
        <c:majorGridlines/>
        <c:title>
          <c:tx>
            <c:rich>
              <a:bodyPr rot="-5400000" vert="horz"/>
              <a:lstStyle/>
              <a:p>
                <a:pPr>
                  <a:defRPr/>
                </a:pPr>
                <a:r>
                  <a:rPr lang="en-US" baseline="0" dirty="0"/>
                  <a:t>Number of SRs</a:t>
                </a:r>
                <a:endParaRPr lang="en-US" dirty="0"/>
              </a:p>
            </c:rich>
          </c:tx>
          <c:layout/>
          <c:overlay val="0"/>
        </c:title>
        <c:numFmt formatCode="General" sourceLinked="1"/>
        <c:majorTickMark val="none"/>
        <c:minorTickMark val="none"/>
        <c:tickLblPos val="nextTo"/>
        <c:spPr>
          <a:ln w="9525">
            <a:noFill/>
          </a:ln>
        </c:spPr>
        <c:crossAx val="133562752"/>
        <c:crosses val="autoZero"/>
        <c:crossBetween val="between"/>
        <c:majorUnit val="100"/>
      </c:valAx>
      <c:valAx>
        <c:axId val="133570560"/>
        <c:scaling>
          <c:orientation val="minMax"/>
        </c:scaling>
        <c:delete val="0"/>
        <c:axPos val="r"/>
        <c:title>
          <c:tx>
            <c:rich>
              <a:bodyPr rot="-5400000" vert="horz"/>
              <a:lstStyle/>
              <a:p>
                <a:pPr>
                  <a:defRPr/>
                </a:pPr>
                <a:r>
                  <a:rPr lang="en-US" dirty="0"/>
                  <a:t>Hours</a:t>
                </a:r>
              </a:p>
            </c:rich>
          </c:tx>
          <c:layout/>
          <c:overlay val="0"/>
        </c:title>
        <c:numFmt formatCode="General" sourceLinked="1"/>
        <c:majorTickMark val="out"/>
        <c:minorTickMark val="none"/>
        <c:tickLblPos val="nextTo"/>
        <c:crossAx val="133572480"/>
        <c:crosses val="max"/>
        <c:crossBetween val="between"/>
      </c:valAx>
      <c:catAx>
        <c:axId val="133572480"/>
        <c:scaling>
          <c:orientation val="minMax"/>
        </c:scaling>
        <c:delete val="1"/>
        <c:axPos val="b"/>
        <c:majorTickMark val="out"/>
        <c:minorTickMark val="none"/>
        <c:tickLblPos val="nextTo"/>
        <c:crossAx val="133570560"/>
        <c:crosses val="autoZero"/>
        <c:auto val="1"/>
        <c:lblAlgn val="ctr"/>
        <c:lblOffset val="100"/>
        <c:noMultiLvlLbl val="0"/>
      </c:catAx>
    </c:plotArea>
    <c:legend>
      <c:legendPos val="b"/>
      <c:layout>
        <c:manualLayout>
          <c:xMode val="edge"/>
          <c:yMode val="edge"/>
          <c:x val="0.56075468012227259"/>
          <c:y val="5.5389840975760385E-2"/>
          <c:w val="0.3498015401725757"/>
          <c:h val="6.0845684730585145E-2"/>
        </c:manualLayout>
      </c:layout>
      <c:overlay val="0"/>
    </c:legend>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EE649F-E9DC-460D-BFED-F981F2FF2FA8}"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34F92513-7DE9-483D-B0AF-AE843EE9620A}">
      <dgm:prSet custT="1"/>
      <dgm:spPr/>
      <dgm:t>
        <a:bodyPr/>
        <a:lstStyle/>
        <a:p>
          <a:pPr rtl="0"/>
          <a:r>
            <a:rPr lang="en-US" sz="1200" b="1" dirty="0" smtClean="0">
              <a:latin typeface="Calibri" panose="020F0502020204030204" pitchFamily="34" charset="0"/>
              <a:cs typeface="Calibri" panose="020F0502020204030204" pitchFamily="34" charset="0"/>
            </a:rPr>
            <a:t>Current Headcount  and Demand Fulfilment</a:t>
          </a:r>
          <a:endParaRPr lang="en-US" sz="1200" b="1" dirty="0">
            <a:latin typeface="Calibri" panose="020F0502020204030204" pitchFamily="34" charset="0"/>
            <a:cs typeface="Calibri" panose="020F0502020204030204" pitchFamily="34" charset="0"/>
          </a:endParaRPr>
        </a:p>
      </dgm:t>
    </dgm:pt>
    <dgm:pt modelId="{B807E8FB-61A6-43C8-B309-71C4ED438ACB}" type="parTrans" cxnId="{E38E797D-834E-4D39-94EF-144A042F111C}">
      <dgm:prSet/>
      <dgm:spPr/>
      <dgm:t>
        <a:bodyPr/>
        <a:lstStyle/>
        <a:p>
          <a:endParaRPr lang="en-US"/>
        </a:p>
      </dgm:t>
    </dgm:pt>
    <dgm:pt modelId="{846CA34B-4EDA-434B-B97D-B61C67E7A81D}" type="sibTrans" cxnId="{E38E797D-834E-4D39-94EF-144A042F111C}">
      <dgm:prSet/>
      <dgm:spPr/>
      <dgm:t>
        <a:bodyPr/>
        <a:lstStyle/>
        <a:p>
          <a:endParaRPr lang="en-US"/>
        </a:p>
      </dgm:t>
    </dgm:pt>
    <dgm:pt modelId="{E99CE08A-E577-4062-908B-564F75BB59CF}" type="pres">
      <dgm:prSet presAssocID="{D2EE649F-E9DC-460D-BFED-F981F2FF2FA8}" presName="linear" presStyleCnt="0">
        <dgm:presLayoutVars>
          <dgm:animLvl val="lvl"/>
          <dgm:resizeHandles val="exact"/>
        </dgm:presLayoutVars>
      </dgm:prSet>
      <dgm:spPr/>
      <dgm:t>
        <a:bodyPr/>
        <a:lstStyle/>
        <a:p>
          <a:endParaRPr lang="en-US"/>
        </a:p>
      </dgm:t>
    </dgm:pt>
    <dgm:pt modelId="{C9956524-952A-4A9E-95F7-3EDCE1E1EA4D}" type="pres">
      <dgm:prSet presAssocID="{34F92513-7DE9-483D-B0AF-AE843EE9620A}" presName="parentText" presStyleLbl="node1" presStyleIdx="0" presStyleCnt="1" custLinFactNeighborY="12631">
        <dgm:presLayoutVars>
          <dgm:chMax val="0"/>
          <dgm:bulletEnabled val="1"/>
        </dgm:presLayoutVars>
      </dgm:prSet>
      <dgm:spPr/>
      <dgm:t>
        <a:bodyPr/>
        <a:lstStyle/>
        <a:p>
          <a:endParaRPr lang="en-US"/>
        </a:p>
      </dgm:t>
    </dgm:pt>
  </dgm:ptLst>
  <dgm:cxnLst>
    <dgm:cxn modelId="{E38E797D-834E-4D39-94EF-144A042F111C}" srcId="{D2EE649F-E9DC-460D-BFED-F981F2FF2FA8}" destId="{34F92513-7DE9-483D-B0AF-AE843EE9620A}" srcOrd="0" destOrd="0" parTransId="{B807E8FB-61A6-43C8-B309-71C4ED438ACB}" sibTransId="{846CA34B-4EDA-434B-B97D-B61C67E7A81D}"/>
    <dgm:cxn modelId="{0E28C4FA-D532-436D-86B9-913DF09E2A51}" type="presOf" srcId="{D2EE649F-E9DC-460D-BFED-F981F2FF2FA8}" destId="{E99CE08A-E577-4062-908B-564F75BB59CF}" srcOrd="0" destOrd="0" presId="urn:microsoft.com/office/officeart/2005/8/layout/vList2"/>
    <dgm:cxn modelId="{D72B329C-27BE-4173-8909-2D52A950428A}" type="presOf" srcId="{34F92513-7DE9-483D-B0AF-AE843EE9620A}" destId="{C9956524-952A-4A9E-95F7-3EDCE1E1EA4D}" srcOrd="0" destOrd="0" presId="urn:microsoft.com/office/officeart/2005/8/layout/vList2"/>
    <dgm:cxn modelId="{157A8B6B-AF96-4EC9-BA85-ABDA6E285769}" type="presParOf" srcId="{E99CE08A-E577-4062-908B-564F75BB59CF}" destId="{C9956524-952A-4A9E-95F7-3EDCE1E1EA4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56524-952A-4A9E-95F7-3EDCE1E1EA4D}">
      <dsp:nvSpPr>
        <dsp:cNvPr id="0" name=""/>
        <dsp:cNvSpPr/>
      </dsp:nvSpPr>
      <dsp:spPr>
        <a:xfrm>
          <a:off x="0" y="13651"/>
          <a:ext cx="8226424" cy="3556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latin typeface="Calibri" panose="020F0502020204030204" pitchFamily="34" charset="0"/>
              <a:cs typeface="Calibri" panose="020F0502020204030204" pitchFamily="34" charset="0"/>
            </a:rPr>
            <a:t>Current Headcount  and Demand Fulfilment</a:t>
          </a:r>
          <a:endParaRPr lang="en-US" sz="1200" b="1" kern="1200" dirty="0">
            <a:latin typeface="Calibri" panose="020F0502020204030204" pitchFamily="34" charset="0"/>
            <a:cs typeface="Calibri" panose="020F0502020204030204" pitchFamily="34" charset="0"/>
          </a:endParaRPr>
        </a:p>
      </dsp:txBody>
      <dsp:txXfrm>
        <a:off x="17363" y="31014"/>
        <a:ext cx="8191698" cy="3209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1B816B-FAD6-4FF4-8E03-D4ACBDC5B8A6}" type="datetimeFigureOut">
              <a:rPr lang="en-US" smtClean="0"/>
              <a:t>1/24/2018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22EE0F-45A1-453E-A9A8-53829C49C10E}" type="slidenum">
              <a:rPr lang="en-US" smtClean="0"/>
              <a:t>‹#›</a:t>
            </a:fld>
            <a:endParaRPr lang="en-US" dirty="0"/>
          </a:p>
        </p:txBody>
      </p:sp>
    </p:spTree>
    <p:extLst>
      <p:ext uri="{BB962C8B-B14F-4D97-AF65-F5344CB8AC3E}">
        <p14:creationId xmlns:p14="http://schemas.microsoft.com/office/powerpoint/2010/main" val="1981625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the number of CTS resources</a:t>
            </a:r>
            <a:r>
              <a:rPr lang="en-US" baseline="0" dirty="0" smtClean="0"/>
              <a:t> for Jan, Feb &amp; March… </a:t>
            </a:r>
          </a:p>
          <a:p>
            <a:endParaRPr lang="en-US" baseline="0" dirty="0" smtClean="0"/>
          </a:p>
          <a:p>
            <a:r>
              <a:rPr lang="en-US" baseline="0" dirty="0" smtClean="0"/>
              <a:t>Jan is showing 6 and we are at end of month – may not be correct</a:t>
            </a:r>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4</a:t>
            </a:fld>
            <a:endParaRPr lang="en-US" dirty="0"/>
          </a:p>
        </p:txBody>
      </p:sp>
    </p:spTree>
    <p:extLst>
      <p:ext uri="{BB962C8B-B14F-4D97-AF65-F5344CB8AC3E}">
        <p14:creationId xmlns:p14="http://schemas.microsoft.com/office/powerpoint/2010/main" val="1208005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MODS 1, </a:t>
            </a:r>
            <a:r>
              <a:rPr lang="en-US" dirty="0" err="1" smtClean="0"/>
              <a:t>Govt</a:t>
            </a:r>
            <a:r>
              <a:rPr lang="en-US" baseline="0" dirty="0" smtClean="0"/>
              <a:t> Programs 2, CBS 1, EDI 2, </a:t>
            </a:r>
            <a:r>
              <a:rPr lang="en-US" baseline="0" dirty="0" err="1" smtClean="0"/>
              <a:t>RxParallel</a:t>
            </a:r>
            <a:r>
              <a:rPr lang="en-US" baseline="0" dirty="0" smtClean="0"/>
              <a:t> 1, Deli 1, </a:t>
            </a:r>
            <a:r>
              <a:rPr lang="en-US" baseline="0" dirty="0" err="1" smtClean="0"/>
              <a:t>RxWeb</a:t>
            </a:r>
            <a:r>
              <a:rPr lang="en-US" baseline="0" dirty="0" smtClean="0"/>
              <a:t> SSMO 1, RxClaim SSMO 1</a:t>
            </a:r>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6</a:t>
            </a:fld>
            <a:endParaRPr lang="en-US" dirty="0"/>
          </a:p>
        </p:txBody>
      </p:sp>
    </p:spTree>
    <p:extLst>
      <p:ext uri="{BB962C8B-B14F-4D97-AF65-F5344CB8AC3E}">
        <p14:creationId xmlns:p14="http://schemas.microsoft.com/office/powerpoint/2010/main" val="2195949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9</a:t>
            </a:fld>
            <a:endParaRPr lang="en-US" dirty="0"/>
          </a:p>
        </p:txBody>
      </p:sp>
    </p:spTree>
    <p:extLst>
      <p:ext uri="{BB962C8B-B14F-4D97-AF65-F5344CB8AC3E}">
        <p14:creationId xmlns:p14="http://schemas.microsoft.com/office/powerpoint/2010/main" val="231757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12</a:t>
            </a:fld>
            <a:endParaRPr lang="en-US" dirty="0"/>
          </a:p>
        </p:txBody>
      </p:sp>
    </p:spTree>
    <p:extLst>
      <p:ext uri="{BB962C8B-B14F-4D97-AF65-F5344CB8AC3E}">
        <p14:creationId xmlns:p14="http://schemas.microsoft.com/office/powerpoint/2010/main" val="4205012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increase the font size</a:t>
            </a:r>
            <a:r>
              <a:rPr lang="en-US" baseline="0" dirty="0" smtClean="0"/>
              <a:t> of graphs contents – not readable</a:t>
            </a:r>
          </a:p>
          <a:p>
            <a:r>
              <a:rPr lang="en-US" baseline="0" dirty="0" smtClean="0"/>
              <a:t>Also can we have key pointers / call out</a:t>
            </a:r>
          </a:p>
          <a:p>
            <a:endParaRPr lang="en-US" baseline="0" dirty="0" smtClean="0"/>
          </a:p>
        </p:txBody>
      </p:sp>
      <p:sp>
        <p:nvSpPr>
          <p:cNvPr id="4" name="Slide Number Placeholder 3"/>
          <p:cNvSpPr>
            <a:spLocks noGrp="1"/>
          </p:cNvSpPr>
          <p:nvPr>
            <p:ph type="sldNum" sz="quarter" idx="10"/>
          </p:nvPr>
        </p:nvSpPr>
        <p:spPr/>
        <p:txBody>
          <a:bodyPr/>
          <a:lstStyle/>
          <a:p>
            <a:fld id="{8922EE0F-45A1-453E-A9A8-53829C49C10E}" type="slidenum">
              <a:rPr lang="en-US" smtClean="0"/>
              <a:t>13</a:t>
            </a:fld>
            <a:endParaRPr lang="en-US" dirty="0"/>
          </a:p>
        </p:txBody>
      </p:sp>
    </p:spTree>
    <p:extLst>
      <p:ext uri="{BB962C8B-B14F-4D97-AF65-F5344CB8AC3E}">
        <p14:creationId xmlns:p14="http://schemas.microsoft.com/office/powerpoint/2010/main" val="360359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some commentary and key call outs</a:t>
            </a:r>
          </a:p>
          <a:p>
            <a:r>
              <a:rPr lang="en-US" dirty="0" smtClean="0"/>
              <a:t>Also for RxClaim – overall availability is up despite of outage in Sep 2017 – it is correct (what</a:t>
            </a:r>
            <a:r>
              <a:rPr lang="en-US" baseline="0" dirty="0" smtClean="0"/>
              <a:t> is source of information)</a:t>
            </a:r>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14</a:t>
            </a:fld>
            <a:endParaRPr lang="en-US" dirty="0"/>
          </a:p>
        </p:txBody>
      </p:sp>
    </p:spTree>
    <p:extLst>
      <p:ext uri="{BB962C8B-B14F-4D97-AF65-F5344CB8AC3E}">
        <p14:creationId xmlns:p14="http://schemas.microsoft.com/office/powerpoint/2010/main" val="1632602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4F01560-87C0-4F5C-A8D4-49B8CF15AF9C}"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31030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7E1F7-81C0-4DCB-8A96-277664A92213}"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81981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37</a:t>
            </a:fld>
            <a:endParaRPr lang="en-US" dirty="0"/>
          </a:p>
        </p:txBody>
      </p:sp>
    </p:spTree>
    <p:extLst>
      <p:ext uri="{BB962C8B-B14F-4D97-AF65-F5344CB8AC3E}">
        <p14:creationId xmlns:p14="http://schemas.microsoft.com/office/powerpoint/2010/main" val="24682898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p:nvSpPr>
        <p:spPr bwMode="auto">
          <a:xfrm>
            <a:off x="2362208" y="6307143"/>
            <a:ext cx="274161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l" eaLnBrk="1" hangingPunct="1">
              <a:buClr>
                <a:schemeClr val="accent1"/>
              </a:buClr>
            </a:pPr>
            <a:endParaRPr lang="en-US" sz="1000" b="0" dirty="0">
              <a:solidFill>
                <a:schemeClr val="tx1"/>
              </a:solidFill>
            </a:endParaRPr>
          </a:p>
        </p:txBody>
      </p:sp>
      <p:pic>
        <p:nvPicPr>
          <p:cNvPr id="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2"/>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23585894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35816795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38187689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ctrTitle"/>
          </p:nvPr>
        </p:nvSpPr>
        <p:spPr>
          <a:xfrm>
            <a:off x="2362204" y="2682875"/>
            <a:ext cx="6124575" cy="647700"/>
          </a:xfrm>
        </p:spPr>
        <p:txBody>
          <a:bodyPr anchor="ctr"/>
          <a:lstStyle>
            <a:lvl1pPr>
              <a:defRPr sz="2400"/>
            </a:lvl1pPr>
          </a:lstStyle>
          <a:p>
            <a:r>
              <a:rPr lang="en-US" smtClean="0"/>
              <a:t>Click to edit Master title style</a:t>
            </a:r>
            <a:endParaRPr lang="en-US"/>
          </a:p>
        </p:txBody>
      </p:sp>
      <p:sp>
        <p:nvSpPr>
          <p:cNvPr id="55300" name="Rectangle 4"/>
          <p:cNvSpPr>
            <a:spLocks noGrp="1" noChangeArrowheads="1"/>
          </p:cNvSpPr>
          <p:nvPr>
            <p:ph type="subTitle" idx="1"/>
          </p:nvPr>
        </p:nvSpPr>
        <p:spPr>
          <a:xfrm>
            <a:off x="2362204" y="3581400"/>
            <a:ext cx="6124575" cy="838200"/>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2350268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CAB91F5A-6DD5-40DA-A6BA-2031AA227555}" type="slidenum">
              <a:rPr lang="en-US"/>
              <a:pPr>
                <a:defRPr/>
              </a:pPr>
              <a:t>‹#›</a:t>
            </a:fld>
            <a:endParaRPr lang="en-US" dirty="0"/>
          </a:p>
        </p:txBody>
      </p:sp>
    </p:spTree>
    <p:extLst>
      <p:ext uri="{BB962C8B-B14F-4D97-AF65-F5344CB8AC3E}">
        <p14:creationId xmlns:p14="http://schemas.microsoft.com/office/powerpoint/2010/main" val="2484681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F542D381-D0D3-499A-9BEB-E1D6250DC43F}" type="slidenum">
              <a:rPr lang="en-US"/>
              <a:pPr>
                <a:defRPr/>
              </a:pPr>
              <a:t>‹#›</a:t>
            </a:fld>
            <a:endParaRPr lang="en-US" dirty="0"/>
          </a:p>
        </p:txBody>
      </p:sp>
    </p:spTree>
    <p:extLst>
      <p:ext uri="{BB962C8B-B14F-4D97-AF65-F5344CB8AC3E}">
        <p14:creationId xmlns:p14="http://schemas.microsoft.com/office/powerpoint/2010/main" val="3433018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E5D85DE-5CD3-4387-8B55-E29F93F85DAF}" type="slidenum">
              <a:rPr lang="en-US"/>
              <a:pPr>
                <a:defRPr/>
              </a:pPr>
              <a:t>‹#›</a:t>
            </a:fld>
            <a:endParaRPr lang="en-US" dirty="0"/>
          </a:p>
        </p:txBody>
      </p:sp>
    </p:spTree>
    <p:extLst>
      <p:ext uri="{BB962C8B-B14F-4D97-AF65-F5344CB8AC3E}">
        <p14:creationId xmlns:p14="http://schemas.microsoft.com/office/powerpoint/2010/main" val="1013678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6B964B4D-E6EC-40DB-B0C6-957600763957}" type="slidenum">
              <a:rPr lang="en-US"/>
              <a:pPr>
                <a:defRPr/>
              </a:pPr>
              <a:t>‹#›</a:t>
            </a:fld>
            <a:endParaRPr lang="en-US" dirty="0"/>
          </a:p>
        </p:txBody>
      </p:sp>
    </p:spTree>
    <p:extLst>
      <p:ext uri="{BB962C8B-B14F-4D97-AF65-F5344CB8AC3E}">
        <p14:creationId xmlns:p14="http://schemas.microsoft.com/office/powerpoint/2010/main" val="19307645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40FD7C13-39FB-4185-8C8E-94AFD223E998}" type="slidenum">
              <a:rPr lang="en-US"/>
              <a:pPr>
                <a:defRPr/>
              </a:pPr>
              <a:t>‹#›</a:t>
            </a:fld>
            <a:endParaRPr lang="en-US" dirty="0"/>
          </a:p>
        </p:txBody>
      </p:sp>
    </p:spTree>
    <p:extLst>
      <p:ext uri="{BB962C8B-B14F-4D97-AF65-F5344CB8AC3E}">
        <p14:creationId xmlns:p14="http://schemas.microsoft.com/office/powerpoint/2010/main" val="15956858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1266AE49-9BD1-49D2-85E6-B706C10005F7}" type="slidenum">
              <a:rPr lang="en-US"/>
              <a:pPr>
                <a:defRPr/>
              </a:pPr>
              <a:t>‹#›</a:t>
            </a:fld>
            <a:endParaRPr lang="en-US" dirty="0"/>
          </a:p>
        </p:txBody>
      </p:sp>
    </p:spTree>
    <p:extLst>
      <p:ext uri="{BB962C8B-B14F-4D97-AF65-F5344CB8AC3E}">
        <p14:creationId xmlns:p14="http://schemas.microsoft.com/office/powerpoint/2010/main" val="10554247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E31C42AB-43F7-42E8-B2DC-ACBA267083BC}" type="slidenum">
              <a:rPr lang="en-US"/>
              <a:pPr>
                <a:defRPr/>
              </a:pPr>
              <a:t>‹#›</a:t>
            </a:fld>
            <a:endParaRPr lang="en-US" dirty="0"/>
          </a:p>
        </p:txBody>
      </p:sp>
    </p:spTree>
    <p:extLst>
      <p:ext uri="{BB962C8B-B14F-4D97-AF65-F5344CB8AC3E}">
        <p14:creationId xmlns:p14="http://schemas.microsoft.com/office/powerpoint/2010/main" val="22680994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45238799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9C1BB6F4-B38A-437E-9B41-B5C2DBBCD1B8}" type="slidenum">
              <a:rPr lang="en-US"/>
              <a:pPr>
                <a:defRPr/>
              </a:pPr>
              <a:t>‹#›</a:t>
            </a:fld>
            <a:endParaRPr lang="en-US" dirty="0"/>
          </a:p>
        </p:txBody>
      </p:sp>
    </p:spTree>
    <p:extLst>
      <p:ext uri="{BB962C8B-B14F-4D97-AF65-F5344CB8AC3E}">
        <p14:creationId xmlns:p14="http://schemas.microsoft.com/office/powerpoint/2010/main" val="4982677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7BC55DC1-2C39-45AE-A296-49F8CB96E8CD}" type="slidenum">
              <a:rPr lang="en-US"/>
              <a:pPr>
                <a:defRPr/>
              </a:pPr>
              <a:t>‹#›</a:t>
            </a:fld>
            <a:endParaRPr lang="en-US" dirty="0"/>
          </a:p>
        </p:txBody>
      </p:sp>
    </p:spTree>
    <p:extLst>
      <p:ext uri="{BB962C8B-B14F-4D97-AF65-F5344CB8AC3E}">
        <p14:creationId xmlns:p14="http://schemas.microsoft.com/office/powerpoint/2010/main" val="568552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1546F4BD-CC13-4432-9856-EDDEF63672AD}" type="slidenum">
              <a:rPr lang="en-US"/>
              <a:pPr>
                <a:defRPr/>
              </a:pPr>
              <a:t>‹#›</a:t>
            </a:fld>
            <a:endParaRPr lang="en-US" dirty="0"/>
          </a:p>
        </p:txBody>
      </p:sp>
    </p:spTree>
    <p:extLst>
      <p:ext uri="{BB962C8B-B14F-4D97-AF65-F5344CB8AC3E}">
        <p14:creationId xmlns:p14="http://schemas.microsoft.com/office/powerpoint/2010/main" val="12247973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5105400"/>
            <a:ext cx="9144000" cy="1752600"/>
          </a:xfrm>
          <a:prstGeom prst="rect">
            <a:avLst/>
          </a:prstGeom>
          <a:solidFill>
            <a:srgbClr val="E877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pic>
        <p:nvPicPr>
          <p:cNvPr id="5"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3"/>
          <p:cNvSpPr>
            <a:spLocks noGrp="1" noChangeArrowheads="1"/>
          </p:cNvSpPr>
          <p:nvPr>
            <p:ph type="ctrTitle"/>
          </p:nvPr>
        </p:nvSpPr>
        <p:spPr>
          <a:xfrm>
            <a:off x="2362204" y="2682875"/>
            <a:ext cx="6124575" cy="647700"/>
          </a:xfrm>
        </p:spPr>
        <p:txBody>
          <a:bodyPr anchor="ctr"/>
          <a:lstStyle>
            <a:lvl1pPr>
              <a:defRPr sz="2400"/>
            </a:lvl1pPr>
          </a:lstStyle>
          <a:p>
            <a:r>
              <a:rPr lang="en-US" smtClean="0"/>
              <a:t>Click to edit Master title style</a:t>
            </a:r>
            <a:endParaRPr lang="en-US"/>
          </a:p>
        </p:txBody>
      </p:sp>
      <p:sp>
        <p:nvSpPr>
          <p:cNvPr id="74756" name="Rectangle 4"/>
          <p:cNvSpPr>
            <a:spLocks noGrp="1" noChangeArrowheads="1"/>
          </p:cNvSpPr>
          <p:nvPr>
            <p:ph type="subTitle" idx="1"/>
          </p:nvPr>
        </p:nvSpPr>
        <p:spPr>
          <a:xfrm>
            <a:off x="2362204" y="5486400"/>
            <a:ext cx="6124575" cy="838200"/>
          </a:xfrm>
        </p:spPr>
        <p:txBody>
          <a:bodyPr/>
          <a:lstStyle>
            <a:lvl1pPr>
              <a:spcAft>
                <a:spcPct val="0"/>
              </a:spcAft>
              <a:defRPr sz="1200">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325421679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8BD16CC-79B4-46B7-AC36-FE2028E92BB3}" type="slidenum">
              <a:rPr lang="en-US"/>
              <a:pPr>
                <a:defRPr/>
              </a:pPr>
              <a:t>‹#›</a:t>
            </a:fld>
            <a:endParaRPr lang="en-US" dirty="0"/>
          </a:p>
        </p:txBody>
      </p:sp>
    </p:spTree>
    <p:extLst>
      <p:ext uri="{BB962C8B-B14F-4D97-AF65-F5344CB8AC3E}">
        <p14:creationId xmlns:p14="http://schemas.microsoft.com/office/powerpoint/2010/main" val="31192744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7317B045-B5A5-4F52-9921-BE4271C18884}" type="slidenum">
              <a:rPr lang="en-US"/>
              <a:pPr>
                <a:defRPr/>
              </a:pPr>
              <a:t>‹#›</a:t>
            </a:fld>
            <a:endParaRPr lang="en-US" dirty="0"/>
          </a:p>
        </p:txBody>
      </p:sp>
    </p:spTree>
    <p:extLst>
      <p:ext uri="{BB962C8B-B14F-4D97-AF65-F5344CB8AC3E}">
        <p14:creationId xmlns:p14="http://schemas.microsoft.com/office/powerpoint/2010/main" val="19801101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92A56F1F-CC14-42B6-B2CC-46DA9D68891A}" type="slidenum">
              <a:rPr lang="en-US"/>
              <a:pPr>
                <a:defRPr/>
              </a:pPr>
              <a:t>‹#›</a:t>
            </a:fld>
            <a:endParaRPr lang="en-US" dirty="0"/>
          </a:p>
        </p:txBody>
      </p:sp>
    </p:spTree>
    <p:extLst>
      <p:ext uri="{BB962C8B-B14F-4D97-AF65-F5344CB8AC3E}">
        <p14:creationId xmlns:p14="http://schemas.microsoft.com/office/powerpoint/2010/main" val="270072042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BF5F65D6-BC5B-40B5-86AE-31852B5F42BD}" type="slidenum">
              <a:rPr lang="en-US"/>
              <a:pPr>
                <a:defRPr/>
              </a:pPr>
              <a:t>‹#›</a:t>
            </a:fld>
            <a:endParaRPr lang="en-US" dirty="0"/>
          </a:p>
        </p:txBody>
      </p:sp>
    </p:spTree>
    <p:extLst>
      <p:ext uri="{BB962C8B-B14F-4D97-AF65-F5344CB8AC3E}">
        <p14:creationId xmlns:p14="http://schemas.microsoft.com/office/powerpoint/2010/main" val="5284037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893136F9-44A9-488F-A35D-E26B4AA875B4}" type="slidenum">
              <a:rPr lang="en-US"/>
              <a:pPr>
                <a:defRPr/>
              </a:pPr>
              <a:t>‹#›</a:t>
            </a:fld>
            <a:endParaRPr lang="en-US" dirty="0"/>
          </a:p>
        </p:txBody>
      </p:sp>
    </p:spTree>
    <p:extLst>
      <p:ext uri="{BB962C8B-B14F-4D97-AF65-F5344CB8AC3E}">
        <p14:creationId xmlns:p14="http://schemas.microsoft.com/office/powerpoint/2010/main" val="15470051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CE079FD5-E25F-4EE4-97F3-AE2D5D36D385}" type="slidenum">
              <a:rPr lang="en-US"/>
              <a:pPr>
                <a:defRPr/>
              </a:pPr>
              <a:t>‹#›</a:t>
            </a:fld>
            <a:endParaRPr lang="en-US" dirty="0"/>
          </a:p>
        </p:txBody>
      </p:sp>
    </p:spTree>
    <p:extLst>
      <p:ext uri="{BB962C8B-B14F-4D97-AF65-F5344CB8AC3E}">
        <p14:creationId xmlns:p14="http://schemas.microsoft.com/office/powerpoint/2010/main" val="13215722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119859168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0107A198-35C0-4642-AF44-6D6C686D5E9A}" type="slidenum">
              <a:rPr lang="en-US"/>
              <a:pPr>
                <a:defRPr/>
              </a:pPr>
              <a:t>‹#›</a:t>
            </a:fld>
            <a:endParaRPr lang="en-US" dirty="0"/>
          </a:p>
        </p:txBody>
      </p:sp>
    </p:spTree>
    <p:extLst>
      <p:ext uri="{BB962C8B-B14F-4D97-AF65-F5344CB8AC3E}">
        <p14:creationId xmlns:p14="http://schemas.microsoft.com/office/powerpoint/2010/main" val="152787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2CD7E775-3F72-4324-BE6A-49440112720F}" type="slidenum">
              <a:rPr lang="en-US"/>
              <a:pPr>
                <a:defRPr/>
              </a:pPr>
              <a:t>‹#›</a:t>
            </a:fld>
            <a:endParaRPr lang="en-US" dirty="0"/>
          </a:p>
        </p:txBody>
      </p:sp>
    </p:spTree>
    <p:extLst>
      <p:ext uri="{BB962C8B-B14F-4D97-AF65-F5344CB8AC3E}">
        <p14:creationId xmlns:p14="http://schemas.microsoft.com/office/powerpoint/2010/main" val="8152865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73F7AA2-1AFD-4348-ABB8-1F647070A92D}" type="slidenum">
              <a:rPr lang="en-US"/>
              <a:pPr>
                <a:defRPr/>
              </a:pPr>
              <a:t>‹#›</a:t>
            </a:fld>
            <a:endParaRPr lang="en-US" dirty="0"/>
          </a:p>
        </p:txBody>
      </p:sp>
    </p:spTree>
    <p:extLst>
      <p:ext uri="{BB962C8B-B14F-4D97-AF65-F5344CB8AC3E}">
        <p14:creationId xmlns:p14="http://schemas.microsoft.com/office/powerpoint/2010/main" val="3927637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8E9B655-D184-4ECA-83D3-514797A861CD}" type="slidenum">
              <a:rPr lang="en-US"/>
              <a:pPr>
                <a:defRPr/>
              </a:pPr>
              <a:t>‹#›</a:t>
            </a:fld>
            <a:endParaRPr lang="en-US" dirty="0"/>
          </a:p>
        </p:txBody>
      </p:sp>
    </p:spTree>
    <p:extLst>
      <p:ext uri="{BB962C8B-B14F-4D97-AF65-F5344CB8AC3E}">
        <p14:creationId xmlns:p14="http://schemas.microsoft.com/office/powerpoint/2010/main" val="36614806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3"/>
          <p:cNvSpPr>
            <a:spLocks noGrp="1" noChangeArrowheads="1"/>
          </p:cNvSpPr>
          <p:nvPr>
            <p:ph type="ctrTitle"/>
          </p:nvPr>
        </p:nvSpPr>
        <p:spPr>
          <a:xfrm>
            <a:off x="2362204" y="2682875"/>
            <a:ext cx="6124575" cy="647700"/>
          </a:xfrm>
        </p:spPr>
        <p:txBody>
          <a:bodyPr anchor="ctr"/>
          <a:lstStyle>
            <a:lvl1pPr>
              <a:defRPr sz="2400">
                <a:solidFill>
                  <a:schemeClr val="bg1"/>
                </a:solidFill>
              </a:defRPr>
            </a:lvl1pPr>
          </a:lstStyle>
          <a:p>
            <a:r>
              <a:rPr lang="en-US" smtClean="0"/>
              <a:t>Click to edit Master title style</a:t>
            </a:r>
            <a:endParaRPr lang="en-US"/>
          </a:p>
        </p:txBody>
      </p:sp>
      <p:sp>
        <p:nvSpPr>
          <p:cNvPr id="77828" name="Rectangle 4"/>
          <p:cNvSpPr>
            <a:spLocks noGrp="1" noChangeArrowheads="1"/>
          </p:cNvSpPr>
          <p:nvPr>
            <p:ph type="subTitle" idx="1"/>
          </p:nvPr>
        </p:nvSpPr>
        <p:spPr>
          <a:xfrm>
            <a:off x="2362204" y="3581400"/>
            <a:ext cx="6124575" cy="838200"/>
          </a:xfrm>
        </p:spPr>
        <p:txBody>
          <a:bodyPr/>
          <a:lstStyle>
            <a:lvl1pPr>
              <a:spcAft>
                <a:spcPct val="0"/>
              </a:spcAft>
              <a:defRPr sz="1200">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19866362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4C302EE-66EE-4BC7-9B1F-C87DF736578D}" type="slidenum">
              <a:rPr lang="en-US"/>
              <a:pPr>
                <a:defRPr/>
              </a:pPr>
              <a:t>‹#›</a:t>
            </a:fld>
            <a:endParaRPr lang="en-US" dirty="0"/>
          </a:p>
        </p:txBody>
      </p:sp>
    </p:spTree>
    <p:extLst>
      <p:ext uri="{BB962C8B-B14F-4D97-AF65-F5344CB8AC3E}">
        <p14:creationId xmlns:p14="http://schemas.microsoft.com/office/powerpoint/2010/main" val="3241606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05E6AB9-5661-4DF8-BDA5-1FB69E3183D1}" type="slidenum">
              <a:rPr lang="en-US"/>
              <a:pPr>
                <a:defRPr/>
              </a:pPr>
              <a:t>‹#›</a:t>
            </a:fld>
            <a:endParaRPr lang="en-US" dirty="0"/>
          </a:p>
        </p:txBody>
      </p:sp>
    </p:spTree>
    <p:extLst>
      <p:ext uri="{BB962C8B-B14F-4D97-AF65-F5344CB8AC3E}">
        <p14:creationId xmlns:p14="http://schemas.microsoft.com/office/powerpoint/2010/main" val="11220113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03EFE113-DCAD-4256-93D8-25A4179C332A}" type="slidenum">
              <a:rPr lang="en-US"/>
              <a:pPr>
                <a:defRPr/>
              </a:pPr>
              <a:t>‹#›</a:t>
            </a:fld>
            <a:endParaRPr lang="en-US" dirty="0"/>
          </a:p>
        </p:txBody>
      </p:sp>
    </p:spTree>
    <p:extLst>
      <p:ext uri="{BB962C8B-B14F-4D97-AF65-F5344CB8AC3E}">
        <p14:creationId xmlns:p14="http://schemas.microsoft.com/office/powerpoint/2010/main" val="41466970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64D1241F-9590-46D0-849B-3E39F7294E2C}" type="slidenum">
              <a:rPr lang="en-US"/>
              <a:pPr>
                <a:defRPr/>
              </a:pPr>
              <a:t>‹#›</a:t>
            </a:fld>
            <a:endParaRPr lang="en-US" dirty="0"/>
          </a:p>
        </p:txBody>
      </p:sp>
    </p:spTree>
    <p:extLst>
      <p:ext uri="{BB962C8B-B14F-4D97-AF65-F5344CB8AC3E}">
        <p14:creationId xmlns:p14="http://schemas.microsoft.com/office/powerpoint/2010/main" val="13452407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98D19BB1-AD8C-47CC-8570-12EB7A894DF4}" type="slidenum">
              <a:rPr lang="en-US"/>
              <a:pPr>
                <a:defRPr/>
              </a:pPr>
              <a:t>‹#›</a:t>
            </a:fld>
            <a:endParaRPr lang="en-US" dirty="0"/>
          </a:p>
        </p:txBody>
      </p:sp>
    </p:spTree>
    <p:extLst>
      <p:ext uri="{BB962C8B-B14F-4D97-AF65-F5344CB8AC3E}">
        <p14:creationId xmlns:p14="http://schemas.microsoft.com/office/powerpoint/2010/main" val="145068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36679086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45E61B98-4C0A-4A3A-925C-B432B3E51282}" type="slidenum">
              <a:rPr lang="en-US"/>
              <a:pPr>
                <a:defRPr/>
              </a:pPr>
              <a:t>‹#›</a:t>
            </a:fld>
            <a:endParaRPr lang="en-US" dirty="0"/>
          </a:p>
        </p:txBody>
      </p:sp>
    </p:spTree>
    <p:extLst>
      <p:ext uri="{BB962C8B-B14F-4D97-AF65-F5344CB8AC3E}">
        <p14:creationId xmlns:p14="http://schemas.microsoft.com/office/powerpoint/2010/main" val="349614197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E33A5B3-D14B-48F8-ACA4-43CCF38E3E80}" type="slidenum">
              <a:rPr lang="en-US"/>
              <a:pPr>
                <a:defRPr/>
              </a:pPr>
              <a:t>‹#›</a:t>
            </a:fld>
            <a:endParaRPr lang="en-US" dirty="0"/>
          </a:p>
        </p:txBody>
      </p:sp>
    </p:spTree>
    <p:extLst>
      <p:ext uri="{BB962C8B-B14F-4D97-AF65-F5344CB8AC3E}">
        <p14:creationId xmlns:p14="http://schemas.microsoft.com/office/powerpoint/2010/main" val="8874431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B1AD530-B07B-4106-91CE-28706520C270}" type="slidenum">
              <a:rPr lang="en-US"/>
              <a:pPr>
                <a:defRPr/>
              </a:pPr>
              <a:t>‹#›</a:t>
            </a:fld>
            <a:endParaRPr lang="en-US" dirty="0"/>
          </a:p>
        </p:txBody>
      </p:sp>
    </p:spTree>
    <p:extLst>
      <p:ext uri="{BB962C8B-B14F-4D97-AF65-F5344CB8AC3E}">
        <p14:creationId xmlns:p14="http://schemas.microsoft.com/office/powerpoint/2010/main" val="2099319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07EF3C5D-0EEA-49DB-984B-5037A7E8A9C6}" type="slidenum">
              <a:rPr lang="en-US"/>
              <a:pPr>
                <a:defRPr/>
              </a:pPr>
              <a:t>‹#›</a:t>
            </a:fld>
            <a:endParaRPr lang="en-US" dirty="0"/>
          </a:p>
        </p:txBody>
      </p:sp>
    </p:spTree>
    <p:extLst>
      <p:ext uri="{BB962C8B-B14F-4D97-AF65-F5344CB8AC3E}">
        <p14:creationId xmlns:p14="http://schemas.microsoft.com/office/powerpoint/2010/main" val="23357725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DB148D35-B570-43BA-B448-206ABAAF6002}" type="slidenum">
              <a:rPr lang="en-US"/>
              <a:pPr>
                <a:defRPr/>
              </a:pPr>
              <a:t>‹#›</a:t>
            </a:fld>
            <a:endParaRPr lang="en-US" dirty="0"/>
          </a:p>
        </p:txBody>
      </p:sp>
    </p:spTree>
    <p:extLst>
      <p:ext uri="{BB962C8B-B14F-4D97-AF65-F5344CB8AC3E}">
        <p14:creationId xmlns:p14="http://schemas.microsoft.com/office/powerpoint/2010/main" val="7722223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8" y="6307143"/>
            <a:ext cx="274161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fontAlgn="base">
              <a:lnSpc>
                <a:spcPct val="95000"/>
              </a:lnSpc>
              <a:spcBef>
                <a:spcPct val="0"/>
              </a:spcBef>
              <a:spcAft>
                <a:spcPct val="0"/>
              </a:spcAft>
              <a:buClr>
                <a:srgbClr val="D45D00"/>
              </a:buClr>
              <a:defRPr/>
            </a:pPr>
            <a:endParaRPr lang="en-US" altLang="en-US" sz="1000" b="0" smtClean="0">
              <a:solidFill>
                <a:srgbClr val="63666A"/>
              </a:solidFill>
            </a:endParaRPr>
          </a:p>
        </p:txBody>
      </p:sp>
      <p:pic>
        <p:nvPicPr>
          <p:cNvPr id="7"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2"/>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34316373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09E3F45C-F37E-4308-9B26-645B841F0058}"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40152146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07F44402-1698-4E30-BD43-DA5E6F595B9B}"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209660261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EEE33549-2E0F-40E3-B63A-4FF02A3A04E8}"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5484843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B2CC536-A78D-4A47-8F13-90BD905ED17B}"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7500342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31684213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16176D54-C636-4F52-8C1F-B19012BC059F}"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3657099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17B2D516-4173-4A1D-80F3-EA743F51CE71}"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2084389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B2E2703-77CF-4127-B466-528FBB6EB139}"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0137405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F103B8E3-99BA-4ECB-AF27-500C0DF5F994}"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01269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521214B-4FE6-4416-8C7F-65B59DCBB3DD}"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6675897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662C1A3-9793-4B9A-B249-3F91FE816124}"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8977463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Divider Slide 2">
    <p:spTree>
      <p:nvGrpSpPr>
        <p:cNvPr id="1" name=""/>
        <p:cNvGrpSpPr/>
        <p:nvPr/>
      </p:nvGrpSpPr>
      <p:grpSpPr>
        <a:xfrm>
          <a:off x="0" y="0"/>
          <a:ext cx="0" cy="0"/>
          <a:chOff x="0" y="0"/>
          <a:chExt cx="0" cy="0"/>
        </a:xfrm>
      </p:grpSpPr>
      <p:pic>
        <p:nvPicPr>
          <p:cNvPr id="2" name="Picture 9" descr="OPTUM_®_RGB.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474663"/>
            <a:ext cx="1527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userDrawn="1"/>
        </p:nvCxnSpPr>
        <p:spPr>
          <a:xfrm>
            <a:off x="465138" y="6027739"/>
            <a:ext cx="822166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465138" y="1090613"/>
            <a:ext cx="822166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5078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p:nvSpPr>
        <p:spPr bwMode="auto">
          <a:xfrm>
            <a:off x="2362208" y="6307143"/>
            <a:ext cx="274161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buClr>
                <a:srgbClr val="D45D00"/>
              </a:buClr>
            </a:pPr>
            <a:endParaRPr lang="en-US" sz="1000">
              <a:solidFill>
                <a:srgbClr val="63666A"/>
              </a:solidFill>
            </a:endParaRPr>
          </a:p>
        </p:txBody>
      </p:sp>
      <p:pic>
        <p:nvPicPr>
          <p:cNvPr id="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2"/>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36185575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399783727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975348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179231807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8048273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40384311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39592764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53244168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36069483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6086573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8640876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1104185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sp>
        <p:nvSpPr>
          <p:cNvPr id="2" name="Title 1"/>
          <p:cNvSpPr>
            <a:spLocks noGrp="1"/>
          </p:cNvSpPr>
          <p:nvPr>
            <p:ph type="ctrTitle"/>
          </p:nvPr>
        </p:nvSpPr>
        <p:spPr>
          <a:xfrm>
            <a:off x="1016001" y="5295900"/>
            <a:ext cx="7772400" cy="704851"/>
          </a:xfrm>
        </p:spPr>
        <p:txBody>
          <a:bodyPr>
            <a:noAutofit/>
          </a:bodyPr>
          <a:lstStyle>
            <a:lvl1pPr algn="l">
              <a:defRPr sz="25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1" y="6083303"/>
            <a:ext cx="7772400" cy="546100"/>
          </a:xfrm>
        </p:spPr>
        <p:txBody>
          <a:bodyPr>
            <a:noAutofit/>
          </a:bodyPr>
          <a:lstStyle>
            <a:lvl1pPr marL="0" indent="0" algn="l">
              <a:spcBef>
                <a:spcPts val="0"/>
              </a:spcBef>
              <a:spcAft>
                <a:spcPts val="375"/>
              </a:spcAft>
              <a:buNone/>
              <a:defRPr sz="1800">
                <a:solidFill>
                  <a:schemeClr val="tx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39696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 No Photo">
    <p:spTree>
      <p:nvGrpSpPr>
        <p:cNvPr id="1" name=""/>
        <p:cNvGrpSpPr/>
        <p:nvPr/>
      </p:nvGrpSpPr>
      <p:grpSpPr>
        <a:xfrm>
          <a:off x="0" y="0"/>
          <a:ext cx="0" cy="0"/>
          <a:chOff x="0" y="0"/>
          <a:chExt cx="0" cy="0"/>
        </a:xfrm>
      </p:grpSpPr>
      <p:sp>
        <p:nvSpPr>
          <p:cNvPr id="6" name="Rectangle 10"/>
          <p:cNvSpPr>
            <a:spLocks noChangeArrowheads="1"/>
          </p:cNvSpPr>
          <p:nvPr userDrawn="1"/>
        </p:nvSpPr>
        <p:spPr bwMode="auto">
          <a:xfrm>
            <a:off x="0" y="1230317"/>
            <a:ext cx="9144000" cy="3778251"/>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4337" tIns="57168" rIns="114337" bIns="57168" anchor="ctr"/>
          <a:lstStyle/>
          <a:p>
            <a:pPr defTabSz="1143366"/>
            <a:endParaRPr lang="en-US" sz="2300">
              <a:solidFill>
                <a:srgbClr val="53565A"/>
              </a:solidFill>
            </a:endParaRPr>
          </a:p>
        </p:txBody>
      </p:sp>
      <p:sp>
        <p:nvSpPr>
          <p:cNvPr id="2" name="Title 1"/>
          <p:cNvSpPr>
            <a:spLocks noGrp="1"/>
          </p:cNvSpPr>
          <p:nvPr>
            <p:ph type="ctrTitle"/>
          </p:nvPr>
        </p:nvSpPr>
        <p:spPr>
          <a:xfrm>
            <a:off x="1016001" y="2414593"/>
            <a:ext cx="7772400" cy="704851"/>
          </a:xfrm>
        </p:spPr>
        <p:txBody>
          <a:bodyPr>
            <a:noAutofit/>
          </a:bodyPr>
          <a:lstStyle>
            <a:lvl1pPr algn="l">
              <a:defRPr sz="2500" b="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16001" y="3201991"/>
            <a:ext cx="7772400" cy="546100"/>
          </a:xfrm>
        </p:spPr>
        <p:txBody>
          <a:bodyPr>
            <a:noAutofit/>
          </a:bodyPr>
          <a:lstStyle>
            <a:lvl1pPr marL="0" indent="0" algn="l">
              <a:spcAft>
                <a:spcPts val="375"/>
              </a:spcAft>
              <a:buNone/>
              <a:defRPr sz="1800">
                <a:solidFill>
                  <a:schemeClr val="bg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6722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260979535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157167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960121"/>
            <a:ext cx="4023360" cy="5306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960121"/>
            <a:ext cx="4023360" cy="5306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48625"/>
            <a:ext cx="8229600" cy="61264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26676758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97545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1"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48625"/>
            <a:ext cx="8229600" cy="612648"/>
          </a:xfrm>
          <a:prstGeom prst="rect">
            <a:avLst/>
          </a:prstGeom>
        </p:spPr>
        <p:txBody>
          <a:bodyPr vert="horz" lIns="0" tIns="0" rIns="0" bIns="0" rtlCol="0" anchor="b">
            <a:normAutofit/>
          </a:bodyPr>
          <a:lstStyle/>
          <a:p>
            <a:r>
              <a:rPr lang="en-US" smtClean="0"/>
              <a:t>Click to edit Master title style</a:t>
            </a:r>
            <a:endParaRPr lang="en-US" dirty="0"/>
          </a:p>
        </p:txBody>
      </p:sp>
    </p:spTree>
    <p:extLst>
      <p:ext uri="{BB962C8B-B14F-4D97-AF65-F5344CB8AC3E}">
        <p14:creationId xmlns:p14="http://schemas.microsoft.com/office/powerpoint/2010/main" val="275050484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2347415" y="2468880"/>
            <a:ext cx="6400800" cy="1143000"/>
          </a:xfrm>
        </p:spPr>
        <p:txBody>
          <a:bodyPr anchor="ctr">
            <a:noAutofit/>
          </a:bodyPr>
          <a:lstStyle>
            <a:lvl1pPr algn="l">
              <a:defRPr sz="3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347415" y="5266944"/>
            <a:ext cx="6400800" cy="1371600"/>
          </a:xfrm>
        </p:spPr>
        <p:txBody>
          <a:bodyPr>
            <a:noAutofit/>
          </a:bodyPr>
          <a:lstStyle>
            <a:lvl1pPr marL="0" indent="0" algn="l">
              <a:spcAft>
                <a:spcPts val="375"/>
              </a:spcAft>
              <a:buNone/>
              <a:defRPr sz="1800">
                <a:solidFill>
                  <a:schemeClr val="tx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37032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70"/>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4337" tIns="57168" rIns="114337" bIns="57168" anchor="ctr"/>
          <a:lstStyle/>
          <a:p>
            <a:pPr defTabSz="1143366"/>
            <a:endParaRPr lang="en-US" sz="2300">
              <a:solidFill>
                <a:srgbClr val="53565A"/>
              </a:solidFill>
            </a:endParaRPr>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2347417" y="2468880"/>
            <a:ext cx="6400800" cy="1143000"/>
          </a:xfrm>
        </p:spPr>
        <p:txBody>
          <a:bodyPr anchor="ctr">
            <a:noAutofit/>
          </a:bodyPr>
          <a:lstStyle>
            <a:lvl1pPr algn="l">
              <a:defRPr sz="30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2347417" y="5270500"/>
            <a:ext cx="6400800" cy="1371600"/>
          </a:xfrm>
        </p:spPr>
        <p:txBody>
          <a:bodyPr>
            <a:noAutofit/>
          </a:bodyPr>
          <a:lstStyle>
            <a:lvl1pPr marL="0" indent="0" algn="l">
              <a:spcAft>
                <a:spcPts val="375"/>
              </a:spcAft>
              <a:buNone/>
              <a:defRPr sz="1800">
                <a:solidFill>
                  <a:schemeClr val="bg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smtClean="0"/>
              <a:t>Click to edit Master subtitle style</a:t>
            </a:r>
            <a:endParaRPr lang="en-US" dirty="0"/>
          </a:p>
        </p:txBody>
      </p:sp>
      <p:pic>
        <p:nvPicPr>
          <p:cNvPr id="8"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2438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Slide 3 with Phot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20765" y="5270500"/>
            <a:ext cx="7727453" cy="1371600"/>
          </a:xfrm>
        </p:spPr>
        <p:txBody>
          <a:bodyPr>
            <a:noAutofit/>
          </a:bodyPr>
          <a:lstStyle>
            <a:lvl1pPr marL="0" indent="0" algn="l">
              <a:spcAft>
                <a:spcPts val="375"/>
              </a:spcAft>
              <a:buNone/>
              <a:defRPr sz="1800">
                <a:solidFill>
                  <a:schemeClr val="tx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20765" y="3702051"/>
            <a:ext cx="7727453" cy="1143000"/>
          </a:xfrm>
        </p:spPr>
        <p:txBody>
          <a:bodyPr anchor="b" anchorCtr="0">
            <a:noAutofit/>
          </a:bodyPr>
          <a:lstStyle>
            <a:lvl1pPr algn="l">
              <a:defRPr sz="2500" b="0">
                <a:solidFill>
                  <a:schemeClr val="tx1"/>
                </a:solidFill>
                <a:effectLst>
                  <a:outerShdw blurRad="76200" dist="25400" dir="5400000" algn="t" rotWithShape="0">
                    <a:prstClr val="black">
                      <a:alpha val="30000"/>
                    </a:prstClr>
                  </a:outerShdw>
                </a:effectLst>
              </a:defRPr>
            </a:lvl1pPr>
          </a:lstStyle>
          <a:p>
            <a:r>
              <a:rPr lang="en-US" dirty="0" smtClean="0"/>
              <a:t>Click to edit Master title style</a:t>
            </a:r>
            <a:endParaRPr lang="en-US" dirty="0"/>
          </a:p>
        </p:txBody>
      </p:sp>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770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05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double line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58200" y="6433445"/>
            <a:ext cx="386530" cy="247227"/>
          </a:xfrm>
          <a:prstGeom prst="rect">
            <a:avLst/>
          </a:prstGeom>
        </p:spPr>
        <p:txBody>
          <a:bodyPr/>
          <a:lstStyle>
            <a:lvl1pPr algn="r">
              <a:defRPr/>
            </a:lvl1pPr>
          </a:lstStyle>
          <a:p>
            <a:fld id="{F18F5FCC-583C-47C6-9953-2F6AD74D46AE}" type="slidenum">
              <a:rPr lang="en-US" smtClean="0">
                <a:solidFill>
                  <a:srgbClr val="53565A"/>
                </a:solidFill>
              </a:rPr>
              <a:pPr/>
              <a:t>‹#›</a:t>
            </a:fld>
            <a:endParaRPr lang="en-US" dirty="0">
              <a:solidFill>
                <a:srgbClr val="53565A"/>
              </a:solidFill>
            </a:endParaRPr>
          </a:p>
        </p:txBody>
      </p:sp>
      <p:sp>
        <p:nvSpPr>
          <p:cNvPr id="3" name="Title 2"/>
          <p:cNvSpPr>
            <a:spLocks noGrp="1"/>
          </p:cNvSpPr>
          <p:nvPr>
            <p:ph type="title" hasCustomPrompt="1"/>
          </p:nvPr>
        </p:nvSpPr>
        <p:spPr>
          <a:xfrm>
            <a:off x="461387" y="532518"/>
            <a:ext cx="8396863" cy="1177245"/>
          </a:xfrm>
        </p:spPr>
        <p:txBody>
          <a:bodyPr anchor="t">
            <a:spAutoFit/>
          </a:bodyPr>
          <a:lstStyle>
            <a:lvl1pPr>
              <a:lnSpc>
                <a:spcPct val="85000"/>
              </a:lnSpc>
              <a:defRPr baseline="0"/>
            </a:lvl1pPr>
          </a:lstStyle>
          <a:p>
            <a:r>
              <a:rPr lang="en-US" dirty="0" smtClean="0"/>
              <a:t>Click to edit Master title style</a:t>
            </a:r>
            <a:br>
              <a:rPr lang="en-US" dirty="0" smtClean="0"/>
            </a:br>
            <a:r>
              <a:rPr lang="en-US" dirty="0" smtClean="0"/>
              <a:t>Use this for longer slide titles that need 2 lines</a:t>
            </a:r>
            <a:endParaRPr lang="en-US" dirty="0"/>
          </a:p>
        </p:txBody>
      </p:sp>
    </p:spTree>
    <p:extLst>
      <p:ext uri="{BB962C8B-B14F-4D97-AF65-F5344CB8AC3E}">
        <p14:creationId xmlns:p14="http://schemas.microsoft.com/office/powerpoint/2010/main" val="39336837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5" y="990601"/>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1"/>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6835775" y="6543675"/>
            <a:ext cx="304800" cy="152400"/>
          </a:xfrm>
          <a:prstGeom prst="rect">
            <a:avLst/>
          </a:prstGeom>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4245739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16746053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6835775" y="6543675"/>
            <a:ext cx="304800" cy="152400"/>
          </a:xfrm>
          <a:prstGeom prst="rect">
            <a:avLst/>
          </a:prstGeom>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1619929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9" name="Picture 8"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sp>
        <p:nvSpPr>
          <p:cNvPr id="2" name="Title 1"/>
          <p:cNvSpPr>
            <a:spLocks noGrp="1"/>
          </p:cNvSpPr>
          <p:nvPr>
            <p:ph type="ctrTitle"/>
          </p:nvPr>
        </p:nvSpPr>
        <p:spPr>
          <a:xfrm>
            <a:off x="367512" y="6157063"/>
            <a:ext cx="7772400" cy="348724"/>
          </a:xfrm>
          <a:prstGeom prst="rect">
            <a:avLst/>
          </a:prstGeom>
        </p:spPr>
        <p:txBody>
          <a:bodyPr anchor="t">
            <a:noAutofit/>
          </a:bodyPr>
          <a:lstStyle>
            <a:lvl1pPr algn="l">
              <a:defRPr sz="1400" b="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49209" y="6447223"/>
            <a:ext cx="7772400" cy="546100"/>
          </a:xfrm>
        </p:spPr>
        <p:txBody>
          <a:bodyPr>
            <a:noAutofit/>
          </a:bodyPr>
          <a:lstStyle>
            <a:lvl1pPr marL="0" indent="0" algn="l">
              <a:spcBef>
                <a:spcPts val="0"/>
              </a:spcBef>
              <a:spcAft>
                <a:spcPts val="300"/>
              </a:spcAft>
              <a:buNone/>
              <a:defRPr sz="1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7" name="Straight Connector 6"/>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11"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7936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1_Title - 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99" y="2415971"/>
            <a:ext cx="7772400" cy="1223319"/>
          </a:xfrm>
          <a:prstGeom prst="rect">
            <a:avLst/>
          </a:prstGeom>
        </p:spPr>
        <p:txBody>
          <a:bodyPr>
            <a:noAutofit/>
          </a:bodyPr>
          <a:lstStyle>
            <a:lvl1pPr algn="l">
              <a:defRPr sz="4000" b="0">
                <a:solidFill>
                  <a:schemeClr val="bg1">
                    <a:lumMod val="50000"/>
                  </a:schemeClr>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845179" y="3815531"/>
            <a:ext cx="77724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cxnSp>
        <p:nvCxnSpPr>
          <p:cNvPr id="10" name="Straight Connector 9"/>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8184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endParaRPr lang="en-US" dirty="0" err="1" smtClean="0">
              <a:solidFill>
                <a:srgbClr val="53565A"/>
              </a:solidFill>
              <a:cs typeface="Arial" pitchFamily="34" charset="0"/>
            </a:endParaRPr>
          </a:p>
        </p:txBody>
      </p:sp>
      <p:sp>
        <p:nvSpPr>
          <p:cNvPr id="4" name="TextBox 3"/>
          <p:cNvSpPr txBox="1"/>
          <p:nvPr userDrawn="1"/>
        </p:nvSpPr>
        <p:spPr>
          <a:xfrm>
            <a:off x="1014157" y="1146751"/>
            <a:ext cx="914400" cy="914400"/>
          </a:xfrm>
          <a:prstGeom prst="rect">
            <a:avLst/>
          </a:prstGeom>
          <a:noFill/>
        </p:spPr>
        <p:txBody>
          <a:bodyPr wrap="none" lIns="0" tIns="0" rIns="0" bIns="0" rtlCol="0">
            <a:noAutofit/>
          </a:bodyPr>
          <a:lstStyle/>
          <a:p>
            <a:endParaRPr lang="en-US" dirty="0" err="1" smtClean="0">
              <a:solidFill>
                <a:srgbClr val="53565A"/>
              </a:solidFill>
              <a:cs typeface="Arial" pitchFamily="34" charset="0"/>
            </a:endParaRPr>
          </a:p>
        </p:txBody>
      </p:sp>
      <p:sp>
        <p:nvSpPr>
          <p:cNvPr id="7" name="Title Placeholder 1"/>
          <p:cNvSpPr>
            <a:spLocks noGrp="1"/>
          </p:cNvSpPr>
          <p:nvPr>
            <p:ph type="title"/>
          </p:nvPr>
        </p:nvSpPr>
        <p:spPr>
          <a:xfrm>
            <a:off x="457200" y="562515"/>
            <a:ext cx="8229600" cy="434975"/>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pic>
        <p:nvPicPr>
          <p:cNvPr id="10"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83695" y="6438269"/>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0759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a:xfrm>
            <a:off x="893379" y="-746235"/>
            <a:ext cx="914400" cy="914400"/>
          </a:xfrm>
          <a:prstGeom prst="rect">
            <a:avLst/>
          </a:prstGeom>
          <a:noFill/>
        </p:spPr>
        <p:txBody>
          <a:bodyPr wrap="none" lIns="0" tIns="0" rIns="0" bIns="0" rtlCol="0">
            <a:noAutofit/>
          </a:bodyPr>
          <a:lstStyle/>
          <a:p>
            <a:endParaRPr lang="en-US" dirty="0" err="1" smtClean="0">
              <a:solidFill>
                <a:srgbClr val="53565A"/>
              </a:solidFill>
              <a:cs typeface="Arial" pitchFamily="34" charset="0"/>
            </a:endParaRPr>
          </a:p>
        </p:txBody>
      </p:sp>
      <p:sp>
        <p:nvSpPr>
          <p:cNvPr id="5" name="Title Placeholder 1"/>
          <p:cNvSpPr>
            <a:spLocks noGrp="1"/>
          </p:cNvSpPr>
          <p:nvPr>
            <p:ph type="title"/>
          </p:nvPr>
        </p:nvSpPr>
        <p:spPr>
          <a:xfrm>
            <a:off x="457200" y="562515"/>
            <a:ext cx="8229600" cy="434975"/>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pic>
        <p:nvPicPr>
          <p:cNvPr id="7"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83695" y="6438269"/>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3951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Slide | orange sub">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750399" y="2415971"/>
            <a:ext cx="7772400" cy="1223319"/>
          </a:xfrm>
          <a:prstGeom prst="rect">
            <a:avLst/>
          </a:prstGeom>
        </p:spPr>
        <p:txBody>
          <a:bodyPr>
            <a:noAutofit/>
          </a:bodyPr>
          <a:lstStyle>
            <a:lvl1pPr algn="l">
              <a:defRPr sz="4000" b="0">
                <a:solidFill>
                  <a:schemeClr val="bg1">
                    <a:lumMod val="50000"/>
                  </a:schemeClr>
                </a:solidFill>
              </a:defRPr>
            </a:lvl1pPr>
          </a:lstStyle>
          <a:p>
            <a:r>
              <a:rPr lang="en-US" dirty="0" smtClean="0"/>
              <a:t>Click to edit </a:t>
            </a:r>
            <a:br>
              <a:rPr lang="en-US" dirty="0" smtClean="0"/>
            </a:br>
            <a:r>
              <a:rPr lang="en-US" dirty="0" smtClean="0"/>
              <a:t>Master title style</a:t>
            </a:r>
            <a:endParaRPr lang="en-US" dirty="0"/>
          </a:p>
        </p:txBody>
      </p:sp>
      <p:sp>
        <p:nvSpPr>
          <p:cNvPr id="14" name="Subtitle 2"/>
          <p:cNvSpPr>
            <a:spLocks noGrp="1"/>
          </p:cNvSpPr>
          <p:nvPr>
            <p:ph type="subTitle" idx="1"/>
          </p:nvPr>
        </p:nvSpPr>
        <p:spPr>
          <a:xfrm>
            <a:off x="845179" y="3815531"/>
            <a:ext cx="77724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cxnSp>
        <p:nvCxnSpPr>
          <p:cNvPr id="10" name="Straight Connector 9"/>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88796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7" name="Picture 6"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cxnSp>
        <p:nvCxnSpPr>
          <p:cNvPr id="5" name="Straight Connector 4"/>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8"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5232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5"/>
          <p:cNvSpPr txBox="1">
            <a:spLocks/>
          </p:cNvSpPr>
          <p:nvPr userDrawn="1"/>
        </p:nvSpPr>
        <p:spPr>
          <a:xfrm>
            <a:off x="4243327" y="6555417"/>
            <a:ext cx="4900689" cy="302593"/>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dirty="0" smtClean="0">
                <a:solidFill>
                  <a:prstClr val="white">
                    <a:lumMod val="50000"/>
                  </a:prstClr>
                </a:solidFill>
              </a:rPr>
              <a:t>Confidential property of Optum. Do not distribute or reproduce without express permission from Optum.</a:t>
            </a:r>
            <a:endParaRPr lang="en-US" dirty="0">
              <a:solidFill>
                <a:prstClr val="white">
                  <a:lumMod val="50000"/>
                </a:prstClr>
              </a:solidFill>
            </a:endParaRPr>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cxnSp>
        <p:nvCxnSpPr>
          <p:cNvPr id="6" name="Straight Connector 5"/>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3408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29660788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6.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3.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7.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7.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3.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image" Target="../media/image12.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11.pn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image" Target="../media/image3.png"/><Relationship Id="rId4" Type="http://schemas.openxmlformats.org/officeDocument/2006/relationships/slideLayout" Target="../slideLayouts/slideLayout84.xml"/><Relationship Id="rId9"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fld id="{791FA9B3-F169-4BCA-A020-BFF3A5D2FC38}" type="slidenum">
              <a:rPr lang="en-US" smtClean="0"/>
              <a:t>‹#›</a:t>
            </a:fld>
            <a:endParaRPr lang="en-US" dirty="0"/>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1031" name="Picture 12"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1033" name="Picture 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iming>
    <p:tnLst>
      <p:par>
        <p:cTn id="1" dur="indefinite" restart="never" nodeType="tmRoot"/>
      </p:par>
    </p:tnLst>
  </p:timing>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5613" y="990600"/>
            <a:ext cx="82296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3"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2054" name="Picture 7"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Text Box 8"/>
          <p:cNvSpPr txBox="1">
            <a:spLocks noChangeArrowheads="1"/>
          </p:cNvSpPr>
          <p:nvPr/>
        </p:nvSpPr>
        <p:spPr bwMode="auto">
          <a:xfrm>
            <a:off x="2117731" y="6553206"/>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defRPr/>
            </a:pPr>
            <a:fld id="{78E74E1F-6188-4732-88F5-03B4C7C95707}"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2058"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3076"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3078" name="Picture 7"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8"/>
          <p:cNvSpPr txBox="1">
            <a:spLocks noChangeArrowheads="1"/>
          </p:cNvSpPr>
          <p:nvPr/>
        </p:nvSpPr>
        <p:spPr bwMode="auto">
          <a:xfrm>
            <a:off x="2117731" y="6553206"/>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defRPr/>
            </a:pPr>
            <a:fld id="{70BE78A2-7D5F-4FCC-AEF5-B2536E5249D2}"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3082"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4100"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1"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4102" name="Picture 7"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 Box 8"/>
          <p:cNvSpPr txBox="1">
            <a:spLocks noChangeArrowheads="1"/>
          </p:cNvSpPr>
          <p:nvPr/>
        </p:nvSpPr>
        <p:spPr bwMode="auto">
          <a:xfrm>
            <a:off x="2117731" y="6553206"/>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defRPr/>
            </a:pPr>
            <a:fld id="{CD6848C4-72FF-4342-B1A8-2907D11C9E3A}"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4106"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5124"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5"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5126" name="Picture 7" descr="Optum_ColorBand-02"/>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 Box 8"/>
          <p:cNvSpPr txBox="1">
            <a:spLocks noChangeArrowheads="1"/>
          </p:cNvSpPr>
          <p:nvPr/>
        </p:nvSpPr>
        <p:spPr bwMode="auto">
          <a:xfrm>
            <a:off x="2117731" y="6553206"/>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rgbClr val="63666A"/>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defRPr/>
            </a:pPr>
            <a:fld id="{13288F5A-E2B6-4A9F-BD55-CA81E1D1E406}"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513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chemeClr val="tx1"/>
                </a:solidFill>
                <a:ea typeface="Geneva" charset="-128"/>
                <a:cs typeface="+mn-cs"/>
              </a:defRPr>
            </a:lvl1pPr>
          </a:lstStyle>
          <a:p>
            <a:pPr fontAlgn="base">
              <a:spcBef>
                <a:spcPct val="0"/>
              </a:spcBef>
              <a:spcAft>
                <a:spcPct val="0"/>
              </a:spcAft>
              <a:defRPr/>
            </a:pPr>
            <a:fld id="{5418F433-6D24-4EC2-928E-B650259EFD44}" type="slidenum">
              <a:rPr lang="en-US">
                <a:solidFill>
                  <a:srgbClr val="63666A"/>
                </a:solidFill>
              </a:rPr>
              <a:pPr fontAlgn="base">
                <a:spcBef>
                  <a:spcPct val="0"/>
                </a:spcBef>
                <a:spcAft>
                  <a:spcPct val="0"/>
                </a:spcAft>
                <a:defRPr/>
              </a:pPr>
              <a:t>‹#›</a:t>
            </a:fld>
            <a:endParaRPr lang="en-US" dirty="0">
              <a:solidFill>
                <a:srgbClr val="63666A"/>
              </a:solidFill>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400" b="1" dirty="0">
              <a:solidFill>
                <a:srgbClr val="FFFFFF"/>
              </a:solidFill>
            </a:endParaRPr>
          </a:p>
        </p:txBody>
      </p:sp>
      <p:pic>
        <p:nvPicPr>
          <p:cNvPr id="1031" name="Picture 12" descr="Optum_ColorBand-02"/>
          <p:cNvPicPr preferRelativeResize="0">
            <a:picLocks noChangeAspect="1" noChangeArrowheads="1"/>
          </p:cNvPicPr>
          <p:nvPr/>
        </p:nvPicPr>
        <p:blipFill>
          <a:blip r:embed="rId15"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fontAlgn="base" hangingPunct="0">
              <a:spcBef>
                <a:spcPct val="0"/>
              </a:spcBef>
              <a:spcAft>
                <a:spcPct val="0"/>
              </a:spcAft>
              <a:defRPr/>
            </a:pPr>
            <a:r>
              <a:rPr lang="en-US" sz="700" b="0" dirty="0" smtClean="0">
                <a:solidFill>
                  <a:srgbClr val="63666A"/>
                </a:solidFill>
              </a:rPr>
              <a:t>Propriety and Confidential. Do not distribute.</a:t>
            </a:r>
          </a:p>
        </p:txBody>
      </p:sp>
      <p:pic>
        <p:nvPicPr>
          <p:cNvPr id="1033" name="Picture 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80309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fld id="{791FA9B3-F169-4BCA-A020-BFF3A5D2FC38}" type="slidenum">
              <a:rPr lang="en-US" smtClean="0">
                <a:solidFill>
                  <a:srgbClr val="63666A"/>
                </a:solidFill>
              </a:rPr>
              <a:pPr/>
              <a:t>‹#›</a:t>
            </a:fld>
            <a:endParaRPr lang="en-US" dirty="0">
              <a:solidFill>
                <a:srgbClr val="63666A"/>
              </a:solidFill>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63666A"/>
              </a:solidFill>
            </a:endParaRPr>
          </a:p>
        </p:txBody>
      </p:sp>
      <p:pic>
        <p:nvPicPr>
          <p:cNvPr id="1031" name="Picture 12"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defRPr/>
            </a:pPr>
            <a:r>
              <a:rPr lang="en-US" sz="700" b="0" dirty="0" smtClean="0">
                <a:solidFill>
                  <a:srgbClr val="63666A"/>
                </a:solidFill>
              </a:rPr>
              <a:t>Propriety and Confidential. Do not distribute.</a:t>
            </a:r>
          </a:p>
        </p:txBody>
      </p:sp>
      <p:pic>
        <p:nvPicPr>
          <p:cNvPr id="1033" name="Picture 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571888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2"/>
            <a:ext cx="8229600" cy="611188"/>
          </a:xfrm>
          <a:prstGeom prst="rect">
            <a:avLst/>
          </a:prstGeom>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60439"/>
            <a:ext cx="8229600" cy="512064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lIns="114337" tIns="57168" rIns="114337" bIns="57168" anchor="ctr"/>
          <a:lstStyle/>
          <a:p>
            <a:pPr defTabSz="1143366"/>
            <a:endParaRPr lang="en-US" sz="2300"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5" cstate="print">
            <a:extLst>
              <a:ext uri="{28A0092B-C50C-407E-A947-70E740481C1C}">
                <a14:useLocalDpi xmlns:a14="http://schemas.microsoft.com/office/drawing/2010/main" val="0"/>
              </a:ext>
            </a:extLst>
          </a:blip>
          <a:srcRect t="6000"/>
          <a:stretch>
            <a:fillRect/>
          </a:stretch>
        </p:blipFill>
        <p:spPr bwMode="auto">
          <a:xfrm>
            <a:off x="1484313" y="6475416"/>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048001" y="6572257"/>
            <a:ext cx="5131910" cy="209551"/>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0" dirty="0" smtClean="0">
                <a:solidFill>
                  <a:srgbClr val="53565A"/>
                </a:solidFill>
              </a:rPr>
              <a:t>Confidential property of Optum. Do not distribute or reproduce without express permission from Optum.</a:t>
            </a:r>
            <a:endParaRPr lang="en-US" dirty="0">
              <a:solidFill>
                <a:srgbClr val="53565A">
                  <a:tint val="75000"/>
                </a:srgbClr>
              </a:solidFill>
            </a:endParaRPr>
          </a:p>
        </p:txBody>
      </p:sp>
      <p:sp>
        <p:nvSpPr>
          <p:cNvPr id="11" name="Slide Number Placeholder 5"/>
          <p:cNvSpPr txBox="1">
            <a:spLocks/>
          </p:cNvSpPr>
          <p:nvPr/>
        </p:nvSpPr>
        <p:spPr>
          <a:xfrm>
            <a:off x="8178800" y="6572257"/>
            <a:ext cx="457200" cy="209551"/>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1100" dirty="0">
              <a:solidFill>
                <a:srgbClr val="53565A"/>
              </a:solidFill>
            </a:endParaRPr>
          </a:p>
        </p:txBody>
      </p:sp>
      <p:pic>
        <p:nvPicPr>
          <p:cNvPr id="12" name="Picture 51" descr="OPTUM_RGB"/>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61927" y="6288089"/>
            <a:ext cx="1165225" cy="34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190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55" r:id="rId12"/>
    <p:sldLayoutId id="2147483756" r:id="rId13"/>
  </p:sldLayoutIdLst>
  <p:transition>
    <p:fade/>
  </p:transition>
  <p:timing>
    <p:tnLst>
      <p:par>
        <p:cTn id="1" dur="indefinite" restart="never" nodeType="tmRoot"/>
      </p:par>
    </p:tnLst>
  </p:timing>
  <p:txStyles>
    <p:titleStyle>
      <a:lvl1pPr algn="l" defTabSz="1143366" rtl="0" eaLnBrk="1" latinLnBrk="0" hangingPunct="1">
        <a:lnSpc>
          <a:spcPct val="90000"/>
        </a:lnSpc>
        <a:spcBef>
          <a:spcPct val="0"/>
        </a:spcBef>
        <a:buNone/>
        <a:defRPr sz="3000" b="1" kern="1200">
          <a:solidFill>
            <a:srgbClr val="63666A"/>
          </a:solidFill>
          <a:latin typeface="Arial" pitchFamily="34" charset="0"/>
          <a:ea typeface="+mj-ea"/>
          <a:cs typeface="Arial" pitchFamily="34" charset="0"/>
        </a:defRPr>
      </a:lvl1pPr>
    </p:titleStyle>
    <p:bodyStyle>
      <a:lvl1pPr marL="214381" indent="-214381" algn="l" defTabSz="1143366" rtl="0" eaLnBrk="1" latinLnBrk="0" hangingPunct="1">
        <a:lnSpc>
          <a:spcPct val="95000"/>
        </a:lnSpc>
        <a:spcBef>
          <a:spcPts val="750"/>
        </a:spcBef>
        <a:spcAft>
          <a:spcPts val="375"/>
        </a:spcAft>
        <a:buClr>
          <a:schemeClr val="accent1"/>
        </a:buClr>
        <a:buFont typeface="Arial" pitchFamily="34" charset="0"/>
        <a:buChar char="•"/>
        <a:defRPr sz="2300" kern="1200">
          <a:solidFill>
            <a:schemeClr val="tx1"/>
          </a:solidFill>
          <a:latin typeface="Arial" pitchFamily="34" charset="0"/>
          <a:ea typeface="+mn-ea"/>
          <a:cs typeface="Arial" pitchFamily="34" charset="0"/>
        </a:defRPr>
      </a:lvl1pPr>
      <a:lvl2pPr marL="500223" indent="-214381" algn="l" defTabSz="1143366" rtl="0" eaLnBrk="1" latinLnBrk="0" hangingPunct="1">
        <a:lnSpc>
          <a:spcPct val="95000"/>
        </a:lnSpc>
        <a:spcBef>
          <a:spcPts val="375"/>
        </a:spcBef>
        <a:spcAft>
          <a:spcPts val="375"/>
        </a:spcAft>
        <a:buFont typeface="Arial" pitchFamily="34" charset="0"/>
        <a:buChar char="–"/>
        <a:defRPr sz="2000" kern="1200">
          <a:solidFill>
            <a:schemeClr val="tx1"/>
          </a:solidFill>
          <a:latin typeface="Arial" pitchFamily="34" charset="0"/>
          <a:ea typeface="+mn-ea"/>
          <a:cs typeface="Arial" pitchFamily="34" charset="0"/>
        </a:defRPr>
      </a:lvl2pPr>
      <a:lvl3pPr marL="714604" indent="-142921" algn="l" defTabSz="1143366" rtl="0" eaLnBrk="1" latinLnBrk="0" hangingPunct="1">
        <a:lnSpc>
          <a:spcPct val="95000"/>
        </a:lnSpc>
        <a:spcBef>
          <a:spcPts val="375"/>
        </a:spcBef>
        <a:spcAft>
          <a:spcPts val="375"/>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3pPr>
      <a:lvl4pPr marL="1071905" indent="-214381" algn="l" defTabSz="1143366" rtl="0" eaLnBrk="1" latinLnBrk="0" hangingPunct="1">
        <a:lnSpc>
          <a:spcPct val="95000"/>
        </a:lnSpc>
        <a:spcBef>
          <a:spcPts val="375"/>
        </a:spcBef>
        <a:spcAft>
          <a:spcPts val="375"/>
        </a:spcAft>
        <a:buFont typeface="Arial" pitchFamily="34" charset="0"/>
        <a:buChar char="–"/>
        <a:defRPr sz="1800" kern="1200">
          <a:solidFill>
            <a:schemeClr val="tx1"/>
          </a:solidFill>
          <a:latin typeface="Arial" pitchFamily="34" charset="0"/>
          <a:ea typeface="+mn-ea"/>
          <a:cs typeface="Arial" pitchFamily="34" charset="0"/>
        </a:defRPr>
      </a:lvl4pPr>
      <a:lvl5pPr marL="1286286" indent="-142921" algn="l" defTabSz="1143366" rtl="0" eaLnBrk="1" latinLnBrk="0" hangingPunct="1">
        <a:lnSpc>
          <a:spcPct val="95000"/>
        </a:lnSpc>
        <a:spcBef>
          <a:spcPts val="375"/>
        </a:spcBef>
        <a:spcAft>
          <a:spcPts val="375"/>
        </a:spcAft>
        <a:buClr>
          <a:schemeClr val="accent1"/>
        </a:buClr>
        <a:buFont typeface="Arial" pitchFamily="34" charset="0"/>
        <a:buChar char="•"/>
        <a:tabLst/>
        <a:defRPr sz="1800" kern="1200">
          <a:solidFill>
            <a:schemeClr val="tx1"/>
          </a:solidFill>
          <a:latin typeface="Arial" pitchFamily="34" charset="0"/>
          <a:ea typeface="+mn-ea"/>
          <a:cs typeface="Arial" pitchFamily="34" charset="0"/>
        </a:defRPr>
      </a:lvl5pPr>
      <a:lvl6pPr marL="3144256" indent="-285841" algn="l" defTabSz="114336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715939" indent="-285841" algn="l" defTabSz="114336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87622" indent="-285841" algn="l" defTabSz="114336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59304" indent="-285841" algn="l" defTabSz="114336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43366" rtl="0" eaLnBrk="1" latinLnBrk="0" hangingPunct="1">
        <a:defRPr sz="2300" kern="1200">
          <a:solidFill>
            <a:schemeClr val="tx1"/>
          </a:solidFill>
          <a:latin typeface="+mn-lt"/>
          <a:ea typeface="+mn-ea"/>
          <a:cs typeface="+mn-cs"/>
        </a:defRPr>
      </a:lvl1pPr>
      <a:lvl2pPr marL="571683" algn="l" defTabSz="1143366" rtl="0" eaLnBrk="1" latinLnBrk="0" hangingPunct="1">
        <a:defRPr sz="2300" kern="1200">
          <a:solidFill>
            <a:schemeClr val="tx1"/>
          </a:solidFill>
          <a:latin typeface="+mn-lt"/>
          <a:ea typeface="+mn-ea"/>
          <a:cs typeface="+mn-cs"/>
        </a:defRPr>
      </a:lvl2pPr>
      <a:lvl3pPr marL="1143366" algn="l" defTabSz="1143366" rtl="0" eaLnBrk="1" latinLnBrk="0" hangingPunct="1">
        <a:defRPr sz="2300" kern="1200">
          <a:solidFill>
            <a:schemeClr val="tx1"/>
          </a:solidFill>
          <a:latin typeface="+mn-lt"/>
          <a:ea typeface="+mn-ea"/>
          <a:cs typeface="+mn-cs"/>
        </a:defRPr>
      </a:lvl3pPr>
      <a:lvl4pPr marL="1715049" algn="l" defTabSz="1143366" rtl="0" eaLnBrk="1" latinLnBrk="0" hangingPunct="1">
        <a:defRPr sz="2300" kern="1200">
          <a:solidFill>
            <a:schemeClr val="tx1"/>
          </a:solidFill>
          <a:latin typeface="+mn-lt"/>
          <a:ea typeface="+mn-ea"/>
          <a:cs typeface="+mn-cs"/>
        </a:defRPr>
      </a:lvl4pPr>
      <a:lvl5pPr marL="2286732" algn="l" defTabSz="1143366" rtl="0" eaLnBrk="1" latinLnBrk="0" hangingPunct="1">
        <a:defRPr sz="2300" kern="1200">
          <a:solidFill>
            <a:schemeClr val="tx1"/>
          </a:solidFill>
          <a:latin typeface="+mn-lt"/>
          <a:ea typeface="+mn-ea"/>
          <a:cs typeface="+mn-cs"/>
        </a:defRPr>
      </a:lvl5pPr>
      <a:lvl6pPr marL="2858414" algn="l" defTabSz="1143366" rtl="0" eaLnBrk="1" latinLnBrk="0" hangingPunct="1">
        <a:defRPr sz="2300" kern="1200">
          <a:solidFill>
            <a:schemeClr val="tx1"/>
          </a:solidFill>
          <a:latin typeface="+mn-lt"/>
          <a:ea typeface="+mn-ea"/>
          <a:cs typeface="+mn-cs"/>
        </a:defRPr>
      </a:lvl6pPr>
      <a:lvl7pPr marL="3430097" algn="l" defTabSz="1143366" rtl="0" eaLnBrk="1" latinLnBrk="0" hangingPunct="1">
        <a:defRPr sz="2300" kern="1200">
          <a:solidFill>
            <a:schemeClr val="tx1"/>
          </a:solidFill>
          <a:latin typeface="+mn-lt"/>
          <a:ea typeface="+mn-ea"/>
          <a:cs typeface="+mn-cs"/>
        </a:defRPr>
      </a:lvl7pPr>
      <a:lvl8pPr marL="4001780" algn="l" defTabSz="1143366" rtl="0" eaLnBrk="1" latinLnBrk="0" hangingPunct="1">
        <a:defRPr sz="2300" kern="1200">
          <a:solidFill>
            <a:schemeClr val="tx1"/>
          </a:solidFill>
          <a:latin typeface="+mn-lt"/>
          <a:ea typeface="+mn-ea"/>
          <a:cs typeface="+mn-cs"/>
        </a:defRPr>
      </a:lvl8pPr>
      <a:lvl9pPr marL="4573463" algn="l" defTabSz="1143366" rtl="0" eaLnBrk="1" latinLnBrk="0" hangingPunct="1">
        <a:defRPr sz="23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525884"/>
            <a:ext cx="8229600" cy="382162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lide Number Placeholder 5"/>
          <p:cNvSpPr txBox="1">
            <a:spLocks/>
          </p:cNvSpPr>
          <p:nvPr/>
        </p:nvSpPr>
        <p:spPr>
          <a:xfrm>
            <a:off x="8229600" y="6143978"/>
            <a:ext cx="457200" cy="209551"/>
          </a:xfrm>
          <a:prstGeom prst="rect">
            <a:avLst/>
          </a:prstGeom>
        </p:spPr>
        <p:txBody>
          <a:bodyPr vert="horz" wrap="none" lIns="0" tIns="0" rIns="0" bIns="0" rtlCol="0" anchor="ctr"/>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pic>
        <p:nvPicPr>
          <p:cNvPr id="14" name="Picture 13" descr="OPTUM_®_RGB.png"/>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30126" y="6148880"/>
            <a:ext cx="1239931" cy="519589"/>
          </a:xfrm>
          <a:prstGeom prst="rect">
            <a:avLst/>
          </a:prstGeom>
        </p:spPr>
      </p:pic>
      <p:sp>
        <p:nvSpPr>
          <p:cNvPr id="8" name="Title Placeholder 1"/>
          <p:cNvSpPr>
            <a:spLocks noGrp="1"/>
          </p:cNvSpPr>
          <p:nvPr>
            <p:ph type="title"/>
          </p:nvPr>
        </p:nvSpPr>
        <p:spPr>
          <a:xfrm>
            <a:off x="457200" y="562515"/>
            <a:ext cx="8229600" cy="434975"/>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cxnSp>
        <p:nvCxnSpPr>
          <p:cNvPr id="13" name="Straight Connector 12"/>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464428" y="6023133"/>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883695" y="6438269"/>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02173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p:titleStyle>
    <p:body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chart" Target="../charts/char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9.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chart" Target="../charts/chart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hart" Target="../charts/chart7.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7200" y="5448303"/>
            <a:ext cx="8229600" cy="876300"/>
          </a:xfrm>
        </p:spPr>
        <p:txBody>
          <a:bodyPr/>
          <a:lstStyle/>
          <a:p>
            <a:pPr algn="ctr"/>
            <a:r>
              <a:rPr lang="en-US" b="1" dirty="0" smtClean="0">
                <a:latin typeface="Calibri" panose="020F0502020204030204" pitchFamily="34" charset="0"/>
                <a:cs typeface="Calibri" panose="020F0502020204030204" pitchFamily="34" charset="0"/>
              </a:rPr>
              <a:t>RxClaim Delivery Review</a:t>
            </a:r>
            <a:br>
              <a:rPr lang="en-US" b="1" dirty="0" smtClean="0">
                <a:latin typeface="Calibri" panose="020F0502020204030204" pitchFamily="34" charset="0"/>
                <a:cs typeface="Calibri" panose="020F0502020204030204" pitchFamily="34" charset="0"/>
              </a:rPr>
            </a:br>
            <a:r>
              <a:rPr lang="en-US" b="1" dirty="0" smtClean="0">
                <a:latin typeface="Calibri" panose="020F0502020204030204" pitchFamily="34" charset="0"/>
                <a:cs typeface="Calibri" panose="020F0502020204030204" pitchFamily="34" charset="0"/>
              </a:rPr>
              <a:t>Jan ‘18</a:t>
            </a:r>
            <a:endParaRPr lang="en-US" b="1" dirty="0">
              <a:latin typeface="Calibri" panose="020F0502020204030204" pitchFamily="34" charset="0"/>
              <a:cs typeface="Calibri" panose="020F0502020204030204" pitchFamily="34" charset="0"/>
            </a:endParaRPr>
          </a:p>
        </p:txBody>
      </p:sp>
      <p:pic>
        <p:nvPicPr>
          <p:cNvPr id="8" name="Picture 7" title="US_Casual_Meeting_0138"/>
          <p:cNvPicPr>
            <a:picLocks noChangeAspect="1"/>
          </p:cNvPicPr>
          <p:nvPr/>
        </p:nvPicPr>
        <p:blipFill rotWithShape="1">
          <a:blip r:embed="rId2" cstate="print">
            <a:extLst>
              <a:ext uri="{28A0092B-C50C-407E-A947-70E740481C1C}">
                <a14:useLocalDpi xmlns:a14="http://schemas.microsoft.com/office/drawing/2010/main" val="0"/>
              </a:ext>
            </a:extLst>
          </a:blip>
          <a:srcRect l="14847" r="9128" b="1951"/>
          <a:stretch/>
        </p:blipFill>
        <p:spPr>
          <a:xfrm>
            <a:off x="0" y="990607"/>
            <a:ext cx="9144000" cy="4038599"/>
          </a:xfrm>
          <a:prstGeom prst="rect">
            <a:avLst/>
          </a:prstGeom>
        </p:spPr>
      </p:pic>
    </p:spTree>
    <p:extLst>
      <p:ext uri="{BB962C8B-B14F-4D97-AF65-F5344CB8AC3E}">
        <p14:creationId xmlns:p14="http://schemas.microsoft.com/office/powerpoint/2010/main" val="23599350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Alternate Process 29"/>
          <p:cNvSpPr/>
          <p:nvPr/>
        </p:nvSpPr>
        <p:spPr bwMode="auto">
          <a:xfrm>
            <a:off x="453495" y="3581400"/>
            <a:ext cx="8224838" cy="2743200"/>
          </a:xfrm>
          <a:prstGeom prst="flowChartAlternateProcess">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algn="ctr" eaLnBrk="0" hangingPunct="0">
              <a:spcAft>
                <a:spcPct val="0"/>
              </a:spcAft>
            </a:pPr>
            <a:r>
              <a:rPr lang="en-US" sz="1100" b="1" u="sng" dirty="0">
                <a:solidFill>
                  <a:srgbClr val="000000"/>
                </a:solidFill>
                <a:latin typeface="Calibri" panose="020F0502020204030204" pitchFamily="34" charset="0"/>
                <a:ea typeface="Segoe UI" panose="020B0502040204020203" pitchFamily="34" charset="0"/>
                <a:cs typeface="Calibri" panose="020F0502020204030204" pitchFamily="34" charset="0"/>
              </a:rPr>
              <a:t>Key Achievements / Functionalities Delivered</a:t>
            </a:r>
          </a:p>
          <a:p>
            <a:pPr marL="403225" eaLnBrk="0" hangingPunct="0">
              <a:spcAft>
                <a:spcPct val="0"/>
              </a:spcAft>
            </a:pP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Implemented one of the big 3 clients “CalPERS” into RxClaim</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Implemented new enhancements for CA, AZ, IL state Medicaid and mitigated the potential penalties of $120k</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Performance tuning of CalPERS claim extract to run from 8 days to 5 hours is a big improvement </a:t>
            </a:r>
            <a:endPar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MAC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pricing automated generation for Washington client completed  and implemented successfully</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Migrated OHIO and OPTIMA clients from SXCA6 production box to BK1 prod system. File generated and sent to client on 1/2 without any issues </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POLARIS program - modifications of Eligibility and Claim History files and deployed in BK2 on 12/1 </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TEXAS ERS - Moved the membership from Book2 to Book1 and also  involved for complex WTX map, ID card extract and Claim History file related changes.</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WTX - Implemented new maps for Hartford, Morgan Stanley and Federal reserve bank with aggressive timelines</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NICE - Project  to add new accounts to the existing eligibility load on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Book1</a:t>
            </a: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Engagement Updates (Monthly Releases)</a:t>
            </a:r>
            <a:endParaRPr lang="en-US" kern="0" dirty="0">
              <a:solidFill>
                <a:srgbClr val="FF0000"/>
              </a:solidFill>
              <a:cs typeface="Calibri" panose="020F0502020204030204" pitchFamily="34" charset="0"/>
            </a:endParaRPr>
          </a:p>
        </p:txBody>
      </p:sp>
      <p:graphicFrame>
        <p:nvGraphicFramePr>
          <p:cNvPr id="5" name="Chart 4"/>
          <p:cNvGraphicFramePr>
            <a:graphicFrameLocks/>
          </p:cNvGraphicFramePr>
          <p:nvPr>
            <p:extLst>
              <p:ext uri="{D42A27DB-BD31-4B8C-83A1-F6EECF244321}">
                <p14:modId xmlns:p14="http://schemas.microsoft.com/office/powerpoint/2010/main" val="3144646694"/>
              </p:ext>
            </p:extLst>
          </p:nvPr>
        </p:nvGraphicFramePr>
        <p:xfrm>
          <a:off x="51064" y="914400"/>
          <a:ext cx="9009380" cy="2590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4628665"/>
              </p:ext>
            </p:extLst>
          </p:nvPr>
        </p:nvGraphicFramePr>
        <p:xfrm>
          <a:off x="609600" y="3190235"/>
          <a:ext cx="7733170" cy="274320"/>
        </p:xfrm>
        <a:graphic>
          <a:graphicData uri="http://schemas.openxmlformats.org/drawingml/2006/table">
            <a:tbl>
              <a:tblPr firstRow="1" bandRow="1">
                <a:tableStyleId>{5C22544A-7EE6-4342-B048-85BDC9FD1C3A}</a:tableStyleId>
              </a:tblPr>
              <a:tblGrid>
                <a:gridCol w="1546634"/>
                <a:gridCol w="1546634"/>
                <a:gridCol w="1546634"/>
                <a:gridCol w="1546634"/>
                <a:gridCol w="1546634"/>
              </a:tblGrid>
              <a:tr h="274320">
                <a:tc>
                  <a:txBody>
                    <a:bodyPr/>
                    <a:lstStyle/>
                    <a:p>
                      <a:pPr algn="ctr"/>
                      <a:r>
                        <a:rPr lang="en-US" sz="1100" dirty="0" smtClean="0">
                          <a:solidFill>
                            <a:srgbClr val="FF0000"/>
                          </a:solidFill>
                        </a:rPr>
                        <a:t>9</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12</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12</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12</a:t>
                      </a:r>
                      <a:endParaRPr lang="en-US" sz="1100" dirty="0">
                        <a:solidFill>
                          <a:srgbClr val="FF0000"/>
                        </a:solidFill>
                      </a:endParaRPr>
                    </a:p>
                  </a:txBody>
                  <a:tcPr>
                    <a:solidFill>
                      <a:schemeClr val="bg2">
                        <a:lumMod val="20000"/>
                        <a:lumOff val="80000"/>
                      </a:schemeClr>
                    </a:solidFill>
                  </a:tcPr>
                </a:tc>
              </a:tr>
            </a:tbl>
          </a:graphicData>
        </a:graphic>
      </p:graphicFrame>
      <p:sp>
        <p:nvSpPr>
          <p:cNvPr id="8" name="TextBox 7"/>
          <p:cNvSpPr txBox="1"/>
          <p:nvPr/>
        </p:nvSpPr>
        <p:spPr>
          <a:xfrm>
            <a:off x="28575" y="3190235"/>
            <a:ext cx="914400" cy="253916"/>
          </a:xfrm>
          <a:prstGeom prst="rect">
            <a:avLst/>
          </a:prstGeom>
          <a:solidFill>
            <a:schemeClr val="bg1"/>
          </a:solidFill>
        </p:spPr>
        <p:txBody>
          <a:bodyPr wrap="square" rtlCol="0">
            <a:spAutoFit/>
          </a:bodyPr>
          <a:lstStyle/>
          <a:p>
            <a:r>
              <a:rPr lang="en-US" sz="1050" b="1" dirty="0" smtClean="0">
                <a:solidFill>
                  <a:srgbClr val="FF0000"/>
                </a:solidFill>
              </a:rPr>
              <a:t># Releases</a:t>
            </a:r>
            <a:endParaRPr lang="en-US" sz="1050" b="1" dirty="0">
              <a:solidFill>
                <a:srgbClr val="FF0000"/>
              </a:solidFill>
            </a:endParaRPr>
          </a:p>
        </p:txBody>
      </p:sp>
    </p:spTree>
    <p:extLst>
      <p:ext uri="{BB962C8B-B14F-4D97-AF65-F5344CB8AC3E}">
        <p14:creationId xmlns:p14="http://schemas.microsoft.com/office/powerpoint/2010/main" val="28444758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Monthly Releases Metrics - 2017</a:t>
            </a:r>
            <a:endParaRPr lang="en-US" kern="0" dirty="0">
              <a:solidFill>
                <a:srgbClr val="FF0000"/>
              </a:solidFill>
              <a:cs typeface="Calibri" panose="020F050202020403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661918299"/>
              </p:ext>
            </p:extLst>
          </p:nvPr>
        </p:nvGraphicFramePr>
        <p:xfrm>
          <a:off x="228600" y="914400"/>
          <a:ext cx="4297680" cy="2057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a:graphicFrameLocks/>
          </p:cNvGraphicFramePr>
          <p:nvPr>
            <p:extLst>
              <p:ext uri="{D42A27DB-BD31-4B8C-83A1-F6EECF244321}">
                <p14:modId xmlns:p14="http://schemas.microsoft.com/office/powerpoint/2010/main" val="2341761872"/>
              </p:ext>
            </p:extLst>
          </p:nvPr>
        </p:nvGraphicFramePr>
        <p:xfrm>
          <a:off x="4648200" y="914400"/>
          <a:ext cx="4297680"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1166953140"/>
              </p:ext>
            </p:extLst>
          </p:nvPr>
        </p:nvGraphicFramePr>
        <p:xfrm>
          <a:off x="228600" y="3276600"/>
          <a:ext cx="4297680" cy="2057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3275123486"/>
              </p:ext>
            </p:extLst>
          </p:nvPr>
        </p:nvGraphicFramePr>
        <p:xfrm>
          <a:off x="4648200" y="3276600"/>
          <a:ext cx="4297680" cy="2057400"/>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p:cNvSpPr txBox="1"/>
          <p:nvPr/>
        </p:nvSpPr>
        <p:spPr>
          <a:xfrm>
            <a:off x="207794" y="5478959"/>
            <a:ext cx="8389144" cy="769441"/>
          </a:xfrm>
          <a:prstGeom prst="rect">
            <a:avLst/>
          </a:prstGeom>
          <a:noFill/>
          <a:ln>
            <a:solidFill>
              <a:schemeClr val="accent1"/>
            </a:solidFill>
          </a:ln>
        </p:spPr>
        <p:txBody>
          <a:bodyPr wrap="square" rtlCol="0">
            <a:spAutoFit/>
          </a:bodyPr>
          <a:lstStyle/>
          <a:p>
            <a:pPr lvl="1"/>
            <a:r>
              <a:rPr lang="en-US" sz="1100" dirty="0">
                <a:latin typeface="Calibri" panose="020F0502020204030204" pitchFamily="34" charset="0"/>
              </a:rPr>
              <a:t>Note : Increase in the </a:t>
            </a:r>
            <a:r>
              <a:rPr lang="en-US" sz="1100" dirty="0" smtClean="0">
                <a:latin typeface="Calibri" panose="020F0502020204030204" pitchFamily="34" charset="0"/>
              </a:rPr>
              <a:t>defect </a:t>
            </a:r>
            <a:r>
              <a:rPr lang="en-US" sz="1100" dirty="0">
                <a:latin typeface="Calibri" panose="020F0502020204030204" pitchFamily="34" charset="0"/>
              </a:rPr>
              <a:t>density for </a:t>
            </a:r>
            <a:r>
              <a:rPr lang="en-US" sz="1100" dirty="0" smtClean="0">
                <a:latin typeface="Calibri" panose="020F0502020204030204" pitchFamily="34" charset="0"/>
              </a:rPr>
              <a:t>Work Order team was in the month of July where team finished the transition and took over independently.  There were also change in requirements for which team was not completely equipped. </a:t>
            </a:r>
          </a:p>
          <a:p>
            <a:pPr lvl="1"/>
            <a:r>
              <a:rPr lang="en-US" sz="1100" dirty="0" smtClean="0">
                <a:solidFill>
                  <a:srgbClr val="63666A"/>
                </a:solidFill>
                <a:latin typeface="Calibri" panose="020F0502020204030204" pitchFamily="34" charset="0"/>
              </a:rPr>
              <a:t>In order to improve the delivery quality, we did the RCA of defects and improved the delivery using specific actions like regression testing , etc.</a:t>
            </a:r>
            <a:endParaRPr lang="en-US" sz="1100" dirty="0">
              <a:solidFill>
                <a:srgbClr val="63666A"/>
              </a:solidFill>
              <a:latin typeface="Calibri" panose="020F0502020204030204" pitchFamily="34" charset="0"/>
            </a:endParaRPr>
          </a:p>
        </p:txBody>
      </p:sp>
      <p:cxnSp>
        <p:nvCxnSpPr>
          <p:cNvPr id="8" name="Straight Connector 7"/>
          <p:cNvCxnSpPr/>
          <p:nvPr/>
        </p:nvCxnSpPr>
        <p:spPr bwMode="auto">
          <a:xfrm>
            <a:off x="533400" y="4038600"/>
            <a:ext cx="396240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accent1"/>
            </a:solidFill>
            <a:prstDash val="solid"/>
            <a:round/>
            <a:headEnd type="none" w="med" len="med"/>
            <a:tailEnd type="none" w="med" len="med"/>
          </a:ln>
          <a:effectLst/>
        </p:spPr>
      </p:cxnSp>
      <p:cxnSp>
        <p:nvCxnSpPr>
          <p:cNvPr id="10" name="Straight Connector 9"/>
          <p:cNvCxnSpPr/>
          <p:nvPr/>
        </p:nvCxnSpPr>
        <p:spPr bwMode="auto">
          <a:xfrm>
            <a:off x="5029200" y="4267200"/>
            <a:ext cx="396240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86601543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Alternate Process 29"/>
          <p:cNvSpPr/>
          <p:nvPr/>
        </p:nvSpPr>
        <p:spPr bwMode="auto">
          <a:xfrm>
            <a:off x="453495" y="3124200"/>
            <a:ext cx="8224838" cy="3048000"/>
          </a:xfrm>
          <a:prstGeom prst="flowChartAlternateProcess">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algn="ctr" eaLnBrk="0" hangingPunct="0">
              <a:spcAft>
                <a:spcPct val="0"/>
              </a:spcAft>
            </a:pPr>
            <a:r>
              <a:rPr lang="en-US" sz="1000" b="1" u="sng" dirty="0">
                <a:solidFill>
                  <a:srgbClr val="000000"/>
                </a:solidFill>
                <a:latin typeface="Calibri" panose="020F0502020204030204" pitchFamily="34" charset="0"/>
                <a:ea typeface="Segoe UI" panose="020B0502040204020203" pitchFamily="34" charset="0"/>
                <a:cs typeface="Calibri" panose="020F0502020204030204" pitchFamily="34" charset="0"/>
              </a:rPr>
              <a:t>Key Achievements / Functionalities Delivered</a:t>
            </a:r>
          </a:p>
          <a:p>
            <a:pPr marL="403225" algn="ctr" eaLnBrk="0" hangingPunct="0">
              <a:spcAft>
                <a:spcPct val="0"/>
              </a:spcAft>
            </a:pPr>
            <a:endParaRPr lang="en-US" sz="1000" b="1" u="sng"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lvl="1"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State Medicaid team is the first team in RxClaim to adapt Agile methodology development. A journey of successful implementation of 4 sprints covering 253 user points without any business defects in production proved the sustaining adaptability of the team </a:t>
            </a:r>
          </a:p>
          <a:p>
            <a:pPr marL="274320" lvl="1"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As part of Product Increment1 (2017-PI01) , deployed following with no issues</a:t>
            </a:r>
          </a:p>
          <a:p>
            <a:pPr marL="274320" lvl="2"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VA –    5 corresponding SRs deployed to Production </a:t>
            </a:r>
          </a:p>
          <a:p>
            <a:pPr marL="274320" lvl="2"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HNJ – 3 corresponding SRs deployed to Production </a:t>
            </a:r>
          </a:p>
          <a:p>
            <a:pPr marL="274320" lvl="2"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OR - 2 corresponding SRs deployed </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Successfully  submitted Utah encounter Test file  with state. Acceptance ratio of claim  is ~98.7%.</a:t>
            </a:r>
          </a:p>
          <a:p>
            <a:pPr marL="274320" lvl="1"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Virginia Encounter implemented successfully in a short time and received a positive acknowledgment from state. </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Optumizers successfully completed of 4 sprints without any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issues. </a:t>
            </a: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403225" algn="ctr" eaLnBrk="0" hangingPunct="0">
              <a:spcAft>
                <a:spcPct val="0"/>
              </a:spcAft>
            </a:pPr>
            <a:endParaRPr lang="en-US" sz="1000" b="1" u="sng"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lvl="1"/>
            <a:endParaRPr lang="en-US" sz="1000" dirty="0">
              <a:latin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Engagement Updates (Sprint Releases)</a:t>
            </a:r>
            <a:endParaRPr lang="en-US" kern="0" dirty="0">
              <a:solidFill>
                <a:srgbClr val="FF0000"/>
              </a:solidFill>
              <a:cs typeface="Calibri" panose="020F0502020204030204" pitchFamily="34" charset="0"/>
            </a:endParaRPr>
          </a:p>
        </p:txBody>
      </p:sp>
      <p:graphicFrame>
        <p:nvGraphicFramePr>
          <p:cNvPr id="5" name="Chart 4"/>
          <p:cNvGraphicFramePr>
            <a:graphicFrameLocks/>
          </p:cNvGraphicFramePr>
          <p:nvPr>
            <p:extLst>
              <p:ext uri="{D42A27DB-BD31-4B8C-83A1-F6EECF244321}">
                <p14:modId xmlns:p14="http://schemas.microsoft.com/office/powerpoint/2010/main" val="3857988784"/>
              </p:ext>
            </p:extLst>
          </p:nvPr>
        </p:nvGraphicFramePr>
        <p:xfrm>
          <a:off x="461962" y="1066800"/>
          <a:ext cx="8068733" cy="19974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49399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r>
              <a:rPr lang="en-US" b="1" dirty="0">
                <a:cs typeface="Calibri" panose="020F0502020204030204" pitchFamily="34" charset="0"/>
              </a:rPr>
              <a:t>Velocity Charts for Agile Transformed Teams</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1" y="1055132"/>
            <a:ext cx="3911953" cy="2286000"/>
          </a:xfrm>
        </p:spPr>
      </p:pic>
      <p:pic>
        <p:nvPicPr>
          <p:cNvPr id="4"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752976" y="1055132"/>
            <a:ext cx="391195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874" y="3809999"/>
            <a:ext cx="3736826" cy="249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Callout 2"/>
          <p:cNvSpPr/>
          <p:nvPr/>
        </p:nvSpPr>
        <p:spPr bwMode="auto">
          <a:xfrm>
            <a:off x="161924" y="3581400"/>
            <a:ext cx="1895475" cy="457200"/>
          </a:xfrm>
          <a:prstGeom prst="wedgeEllipseCallout">
            <a:avLst>
              <a:gd name="adj1" fmla="val 44792"/>
              <a:gd name="adj2" fmla="val -61250"/>
            </a:avLst>
          </a:prstGeom>
          <a:solidFill>
            <a:schemeClr val="bg2">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Arial Unicode MS" charset="0"/>
                <a:cs typeface="Arial Unicode MS" charset="0"/>
              </a:rPr>
              <a:t>Groundbreaker</a:t>
            </a:r>
            <a:endParaRPr kumimoji="0" lang="en-US" sz="1400" b="1" i="0" u="none" strike="noStrike" cap="none" normalizeH="0" baseline="0" dirty="0">
              <a:ln>
                <a:noFill/>
              </a:ln>
              <a:solidFill>
                <a:schemeClr val="bg1"/>
              </a:solidFill>
              <a:effectLst/>
              <a:latin typeface="Arial" charset="0"/>
              <a:ea typeface="Arial Unicode MS" charset="0"/>
              <a:cs typeface="Arial Unicode MS" charset="0"/>
            </a:endParaRPr>
          </a:p>
        </p:txBody>
      </p:sp>
      <p:sp>
        <p:nvSpPr>
          <p:cNvPr id="9" name="Oval Callout 8"/>
          <p:cNvSpPr/>
          <p:nvPr/>
        </p:nvSpPr>
        <p:spPr bwMode="auto">
          <a:xfrm>
            <a:off x="7010400" y="3657600"/>
            <a:ext cx="1895475" cy="457200"/>
          </a:xfrm>
          <a:prstGeom prst="wedgeEllipseCallout">
            <a:avLst>
              <a:gd name="adj1" fmla="val -30585"/>
              <a:gd name="adj2" fmla="val -78750"/>
            </a:avLst>
          </a:prstGeom>
          <a:solidFill>
            <a:schemeClr val="bg2">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ea typeface="Arial Unicode MS" charset="0"/>
                <a:cs typeface="Arial Unicode MS" charset="0"/>
              </a:rPr>
              <a:t>Front Runners</a:t>
            </a:r>
            <a:endParaRPr kumimoji="0" lang="en-US" sz="1400" b="1" i="0" u="none" strike="noStrike" cap="none" normalizeH="0" baseline="0" dirty="0">
              <a:ln>
                <a:noFill/>
              </a:ln>
              <a:solidFill>
                <a:schemeClr val="bg1"/>
              </a:solidFill>
              <a:effectLst/>
              <a:latin typeface="Arial" charset="0"/>
              <a:ea typeface="Arial Unicode MS" charset="0"/>
              <a:cs typeface="Arial Unicode MS" charset="0"/>
            </a:endParaRPr>
          </a:p>
        </p:txBody>
      </p:sp>
      <p:sp>
        <p:nvSpPr>
          <p:cNvPr id="10" name="Oval Callout 9"/>
          <p:cNvSpPr/>
          <p:nvPr/>
        </p:nvSpPr>
        <p:spPr bwMode="auto">
          <a:xfrm>
            <a:off x="7234670" y="5255213"/>
            <a:ext cx="1895475" cy="504825"/>
          </a:xfrm>
          <a:prstGeom prst="wedgeEllipseCallout">
            <a:avLst>
              <a:gd name="adj1" fmla="val -87369"/>
              <a:gd name="adj2" fmla="val -45000"/>
            </a:avLst>
          </a:prstGeom>
          <a:solidFill>
            <a:schemeClr val="bg2">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400" b="1" i="0" u="none" strike="noStrike" cap="none" normalizeH="0" baseline="0" dirty="0" smtClean="0">
                <a:ln>
                  <a:noFill/>
                </a:ln>
                <a:solidFill>
                  <a:srgbClr val="FF0000"/>
                </a:solidFill>
                <a:effectLst/>
                <a:latin typeface="Arial" charset="0"/>
                <a:ea typeface="Arial Unicode MS" charset="0"/>
                <a:cs typeface="Arial Unicode MS" charset="0"/>
              </a:rPr>
              <a:t>Optumizers</a:t>
            </a:r>
          </a:p>
          <a:p>
            <a:pPr marL="0" marR="0" indent="0" algn="ctr" defTabSz="914400" rtl="0" eaLnBrk="0" fontAlgn="base" latinLnBrk="0" hangingPunct="0">
              <a:lnSpc>
                <a:spcPct val="95000"/>
              </a:lnSpc>
              <a:spcBef>
                <a:spcPct val="0"/>
              </a:spcBef>
              <a:spcAft>
                <a:spcPct val="0"/>
              </a:spcAft>
              <a:buClrTx/>
              <a:buSzTx/>
              <a:buFontTx/>
              <a:buNone/>
              <a:tabLst/>
            </a:pPr>
            <a:r>
              <a:rPr lang="en-US" sz="1000" b="1" dirty="0" smtClean="0">
                <a:solidFill>
                  <a:schemeClr val="bg1"/>
                </a:solidFill>
                <a:latin typeface="Arial" charset="0"/>
                <a:ea typeface="Arial Unicode MS" charset="0"/>
                <a:cs typeface="Arial Unicode MS" charset="0"/>
              </a:rPr>
              <a:t>Velocity View</a:t>
            </a:r>
            <a:endParaRPr kumimoji="0" lang="en-US" sz="1000" b="1" i="0" u="none" strike="noStrike" cap="none" normalizeH="0" baseline="0" dirty="0">
              <a:ln>
                <a:noFill/>
              </a:ln>
              <a:solidFill>
                <a:schemeClr val="bg1"/>
              </a:solidFill>
              <a:effectLst/>
              <a:latin typeface="Arial" charset="0"/>
              <a:ea typeface="Arial Unicode MS" charset="0"/>
              <a:cs typeface="Arial Unicode MS" charset="0"/>
            </a:endParaRPr>
          </a:p>
        </p:txBody>
      </p:sp>
      <p:sp>
        <p:nvSpPr>
          <p:cNvPr id="5" name="Rectangle 4"/>
          <p:cNvSpPr/>
          <p:nvPr/>
        </p:nvSpPr>
        <p:spPr bwMode="auto">
          <a:xfrm>
            <a:off x="381000" y="4419600"/>
            <a:ext cx="2667000" cy="1524000"/>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endParaRPr kumimoji="0" lang="en-US" sz="1400" b="1" i="0" u="none" strike="noStrike" cap="none" normalizeH="0" baseline="0">
              <a:ln>
                <a:noFill/>
              </a:ln>
              <a:solidFill>
                <a:schemeClr val="bg1"/>
              </a:solidFill>
              <a:effectLst/>
              <a:latin typeface="Arial" charset="0"/>
              <a:ea typeface="Arial Unicode MS" charset="0"/>
              <a:cs typeface="Arial Unicode MS" charset="0"/>
            </a:endParaRPr>
          </a:p>
        </p:txBody>
      </p:sp>
      <p:sp>
        <p:nvSpPr>
          <p:cNvPr id="12" name="TextBox 11"/>
          <p:cNvSpPr txBox="1"/>
          <p:nvPr/>
        </p:nvSpPr>
        <p:spPr>
          <a:xfrm>
            <a:off x="806474" y="4621705"/>
            <a:ext cx="2438400" cy="1671227"/>
          </a:xfrm>
          <a:prstGeom prst="rect">
            <a:avLst/>
          </a:prstGeom>
          <a:noFill/>
        </p:spPr>
        <p:txBody>
          <a:bodyPr wrap="square" rtlCol="0">
            <a:spAutoFit/>
          </a:bodyPr>
          <a:lstStyle/>
          <a:p>
            <a:pPr marL="171450" indent="-171450" eaLnBrk="0" fontAlgn="base" hangingPunct="0">
              <a:lnSpc>
                <a:spcPct val="95000"/>
              </a:lnSpc>
              <a:spcBef>
                <a:spcPct val="0"/>
              </a:spcBef>
              <a:spcAft>
                <a:spcPct val="0"/>
              </a:spcAft>
              <a:buFont typeface="Arial" panose="020B0604020202020204" pitchFamily="34" charset="0"/>
              <a:buChar char="•"/>
            </a:pPr>
            <a:r>
              <a:rPr lang="en-US" sz="1200" i="1" dirty="0">
                <a:solidFill>
                  <a:schemeClr val="accent1">
                    <a:lumMod val="75000"/>
                  </a:schemeClr>
                </a:solidFill>
                <a:latin typeface="Calibri" panose="020F0502020204030204" pitchFamily="34" charset="0"/>
                <a:ea typeface="Arial Unicode MS" charset="0"/>
                <a:cs typeface="Arial Unicode MS" charset="0"/>
              </a:rPr>
              <a:t>The vertical axis indicates </a:t>
            </a:r>
            <a:r>
              <a:rPr lang="en-US" sz="1200" i="1" dirty="0">
                <a:solidFill>
                  <a:schemeClr val="accent1">
                    <a:lumMod val="75000"/>
                  </a:schemeClr>
                </a:solidFill>
                <a:latin typeface="Calibri" panose="020F0502020204030204" pitchFamily="34" charset="0"/>
                <a:ea typeface="Arial Unicode MS" charset="0"/>
                <a:cs typeface="Arial Unicode MS" charset="0"/>
              </a:rPr>
              <a:t> Velocity view for the 5 sprints  delivered  with total of 60 SP</a:t>
            </a:r>
            <a:r>
              <a:rPr lang="en-US" sz="1200" i="1" dirty="0" smtClean="0">
                <a:solidFill>
                  <a:schemeClr val="accent1">
                    <a:lumMod val="75000"/>
                  </a:schemeClr>
                </a:solidFill>
                <a:latin typeface="Calibri" panose="020F0502020204030204" pitchFamily="34" charset="0"/>
                <a:ea typeface="Arial Unicode MS" charset="0"/>
                <a:cs typeface="Arial Unicode MS" charset="0"/>
              </a:rPr>
              <a:t>.</a:t>
            </a:r>
          </a:p>
          <a:p>
            <a:pPr marL="171450" indent="-171450" eaLnBrk="0" fontAlgn="base" hangingPunct="0">
              <a:lnSpc>
                <a:spcPct val="95000"/>
              </a:lnSpc>
              <a:spcBef>
                <a:spcPct val="0"/>
              </a:spcBef>
              <a:spcAft>
                <a:spcPct val="0"/>
              </a:spcAft>
              <a:buFont typeface="Arial" panose="020B0604020202020204" pitchFamily="34" charset="0"/>
              <a:buChar char="•"/>
            </a:pPr>
            <a:r>
              <a:rPr lang="en-US" sz="1200" i="1" dirty="0" smtClean="0">
                <a:solidFill>
                  <a:schemeClr val="accent1">
                    <a:lumMod val="75000"/>
                  </a:schemeClr>
                </a:solidFill>
                <a:latin typeface="Calibri" panose="020F0502020204030204" pitchFamily="34" charset="0"/>
                <a:ea typeface="Arial Unicode MS" charset="0"/>
                <a:cs typeface="Arial Unicode MS" charset="0"/>
              </a:rPr>
              <a:t>Maximum of  79 SP delivered in sprint4</a:t>
            </a:r>
          </a:p>
          <a:p>
            <a:pPr marL="171450" lvl="1" indent="-171450" eaLnBrk="0" fontAlgn="base" hangingPunct="0">
              <a:lnSpc>
                <a:spcPct val="95000"/>
              </a:lnSpc>
              <a:spcBef>
                <a:spcPct val="0"/>
              </a:spcBef>
              <a:spcAft>
                <a:spcPct val="0"/>
              </a:spcAft>
              <a:buFont typeface="Arial" panose="020B0604020202020204" pitchFamily="34" charset="0"/>
              <a:buChar char="•"/>
            </a:pPr>
            <a:r>
              <a:rPr lang="en-US" sz="1200" i="1" dirty="0" smtClean="0">
                <a:solidFill>
                  <a:schemeClr val="accent1">
                    <a:lumMod val="75000"/>
                  </a:schemeClr>
                </a:solidFill>
                <a:latin typeface="Calibri" panose="020F0502020204030204" pitchFamily="34" charset="0"/>
                <a:ea typeface="Segoe UI" panose="020B0502040204020203" pitchFamily="34" charset="0"/>
                <a:cs typeface="Calibri" panose="020F0502020204030204" pitchFamily="34" charset="0"/>
              </a:rPr>
              <a:t>Total of 254  </a:t>
            </a:r>
            <a:r>
              <a:rPr lang="en-US" sz="1200" i="1" dirty="0">
                <a:solidFill>
                  <a:schemeClr val="accent1">
                    <a:lumMod val="75000"/>
                  </a:schemeClr>
                </a:solidFill>
                <a:latin typeface="Calibri" panose="020F0502020204030204" pitchFamily="34" charset="0"/>
                <a:ea typeface="Segoe UI" panose="020B0502040204020203" pitchFamily="34" charset="0"/>
                <a:cs typeface="Calibri" panose="020F0502020204030204" pitchFamily="34" charset="0"/>
              </a:rPr>
              <a:t>Story points </a:t>
            </a:r>
            <a:r>
              <a:rPr lang="en-US" sz="1200" i="1" dirty="0" smtClean="0">
                <a:solidFill>
                  <a:schemeClr val="accent1">
                    <a:lumMod val="75000"/>
                  </a:schemeClr>
                </a:solidFill>
                <a:latin typeface="Calibri" panose="020F0502020204030204" pitchFamily="34" charset="0"/>
                <a:ea typeface="Segoe UI" panose="020B0502040204020203" pitchFamily="34" charset="0"/>
                <a:cs typeface="Calibri" panose="020F0502020204030204" pitchFamily="34" charset="0"/>
              </a:rPr>
              <a:t>completed by team</a:t>
            </a:r>
            <a:endParaRPr lang="en-US" sz="1200" i="1" dirty="0">
              <a:solidFill>
                <a:schemeClr val="accent1">
                  <a:lumMod val="75000"/>
                </a:schemeClr>
              </a:solidFill>
              <a:latin typeface="Calibri" panose="020F0502020204030204" pitchFamily="34" charset="0"/>
              <a:ea typeface="Arial Unicode MS" charset="0"/>
              <a:cs typeface="Arial Unicode MS" charset="0"/>
            </a:endParaRPr>
          </a:p>
          <a:p>
            <a:pPr eaLnBrk="0" fontAlgn="base" hangingPunct="0">
              <a:lnSpc>
                <a:spcPct val="95000"/>
              </a:lnSpc>
              <a:spcBef>
                <a:spcPct val="0"/>
              </a:spcBef>
              <a:spcAft>
                <a:spcPct val="0"/>
              </a:spcAft>
            </a:pPr>
            <a:endParaRPr lang="en-US" sz="1200" dirty="0" smtClean="0">
              <a:solidFill>
                <a:schemeClr val="bg1">
                  <a:lumMod val="50000"/>
                </a:schemeClr>
              </a:solidFill>
              <a:latin typeface="Calibri" panose="020F0502020204030204" pitchFamily="34" charset="0"/>
              <a:ea typeface="Arial Unicode MS" charset="0"/>
              <a:cs typeface="Arial Unicode MS" charset="0"/>
            </a:endParaRPr>
          </a:p>
          <a:p>
            <a:pPr eaLnBrk="0" fontAlgn="base" hangingPunct="0">
              <a:lnSpc>
                <a:spcPct val="95000"/>
              </a:lnSpc>
              <a:spcBef>
                <a:spcPct val="0"/>
              </a:spcBef>
              <a:spcAft>
                <a:spcPct val="0"/>
              </a:spcAft>
            </a:pPr>
            <a:endParaRPr lang="en-US" sz="1200" dirty="0">
              <a:solidFill>
                <a:schemeClr val="bg1">
                  <a:lumMod val="50000"/>
                </a:schemeClr>
              </a:solidFill>
              <a:latin typeface="Calibri" panose="020F0502020204030204" pitchFamily="34" charset="0"/>
              <a:ea typeface="Arial Unicode MS" charset="0"/>
              <a:cs typeface="Arial Unicode MS" charset="0"/>
            </a:endParaRPr>
          </a:p>
        </p:txBody>
      </p:sp>
    </p:spTree>
    <p:extLst>
      <p:ext uri="{BB962C8B-B14F-4D97-AF65-F5344CB8AC3E}">
        <p14:creationId xmlns:p14="http://schemas.microsoft.com/office/powerpoint/2010/main" val="102062320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Support Project Metrics</a:t>
            </a:r>
            <a:endParaRPr lang="en-US" kern="0" dirty="0">
              <a:solidFill>
                <a:srgbClr val="FF0000"/>
              </a:solidFill>
              <a:cs typeface="Calibri" panose="020F050202020403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3883826544"/>
              </p:ext>
            </p:extLst>
          </p:nvPr>
        </p:nvGraphicFramePr>
        <p:xfrm>
          <a:off x="461962" y="990600"/>
          <a:ext cx="50292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2725011368"/>
              </p:ext>
            </p:extLst>
          </p:nvPr>
        </p:nvGraphicFramePr>
        <p:xfrm>
          <a:off x="3886200" y="3886200"/>
          <a:ext cx="5029200" cy="2286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7440466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119" y="917375"/>
            <a:ext cx="4306547" cy="2740231"/>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2" name="Title 1"/>
          <p:cNvSpPr txBox="1">
            <a:spLocks/>
          </p:cNvSpPr>
          <p:nvPr/>
        </p:nvSpPr>
        <p:spPr bwMode="auto">
          <a:xfrm>
            <a:off x="461962" y="172707"/>
            <a:ext cx="624363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RxClaim Application Metrics</a:t>
            </a:r>
            <a:endParaRPr lang="en-US" b="1" kern="0" dirty="0">
              <a:cs typeface="Calibri" panose="020F0502020204030204" pitchFamily="34" charset="0"/>
            </a:endParaRPr>
          </a:p>
        </p:txBody>
      </p:sp>
      <p:sp>
        <p:nvSpPr>
          <p:cNvPr id="10" name="Oval Callout 9"/>
          <p:cNvSpPr/>
          <p:nvPr/>
        </p:nvSpPr>
        <p:spPr bwMode="auto">
          <a:xfrm>
            <a:off x="4721834" y="2871848"/>
            <a:ext cx="2618323" cy="762000"/>
          </a:xfrm>
          <a:prstGeom prst="wedgeEllipseCallout">
            <a:avLst>
              <a:gd name="adj1" fmla="val 57051"/>
              <a:gd name="adj2" fmla="val -141769"/>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lang="en-US" sz="1200" dirty="0" smtClean="0">
                <a:solidFill>
                  <a:schemeClr val="bg1">
                    <a:lumMod val="50000"/>
                  </a:schemeClr>
                </a:solidFill>
                <a:latin typeface="Calibri" panose="020F0502020204030204" pitchFamily="34" charset="0"/>
                <a:ea typeface="Arial Unicode MS" charset="0"/>
                <a:cs typeface="Arial Unicode MS" charset="0"/>
              </a:rPr>
              <a:t>SLA were improved as guidelines were in place and with regular tracking</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914400"/>
            <a:ext cx="4350070" cy="2743199"/>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Oval Callout 1"/>
          <p:cNvSpPr/>
          <p:nvPr/>
        </p:nvSpPr>
        <p:spPr bwMode="auto">
          <a:xfrm>
            <a:off x="254733" y="2819400"/>
            <a:ext cx="2618323" cy="914400"/>
          </a:xfrm>
          <a:prstGeom prst="wedgeEllipseCallout">
            <a:avLst>
              <a:gd name="adj1" fmla="val 72472"/>
              <a:gd name="adj2" fmla="val -70340"/>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lang="en-US" sz="1200" dirty="0" smtClean="0">
                <a:solidFill>
                  <a:schemeClr val="bg1">
                    <a:lumMod val="50000"/>
                  </a:schemeClr>
                </a:solidFill>
                <a:latin typeface="Calibri" panose="020F0502020204030204" pitchFamily="34" charset="0"/>
                <a:ea typeface="Arial Unicode MS" charset="0"/>
                <a:cs typeface="Arial Unicode MS" charset="0"/>
              </a:rPr>
              <a:t>Overall availability increased as proactive monitors were implemented for potential causes.</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32" y="3770260"/>
            <a:ext cx="4352639" cy="2375273"/>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 name="Oval Callout 10"/>
          <p:cNvSpPr/>
          <p:nvPr/>
        </p:nvSpPr>
        <p:spPr bwMode="auto">
          <a:xfrm>
            <a:off x="2" y="4724400"/>
            <a:ext cx="2389723" cy="914400"/>
          </a:xfrm>
          <a:prstGeom prst="wedgeEllipseCallout">
            <a:avLst>
              <a:gd name="adj1" fmla="val 117656"/>
              <a:gd name="adj2" fmla="val 1088"/>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Overall influx reduced as</a:t>
            </a:r>
            <a:r>
              <a:rPr kumimoji="0" lang="en-US" sz="1200" i="0" u="none" strike="noStrike" cap="none" normalizeH="0" dirty="0" smtClean="0">
                <a:ln>
                  <a:noFill/>
                </a:ln>
                <a:solidFill>
                  <a:schemeClr val="bg1">
                    <a:lumMod val="50000"/>
                  </a:schemeClr>
                </a:solidFill>
                <a:effectLst/>
                <a:latin typeface="Calibri" panose="020F0502020204030204" pitchFamily="34" charset="0"/>
                <a:ea typeface="Arial Unicode MS" charset="0"/>
                <a:cs typeface="Arial Unicode MS" charset="0"/>
              </a:rPr>
              <a:t> most of the recurring issues were permanently addressed.</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2118" y="3758757"/>
            <a:ext cx="4306547" cy="2386771"/>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3" name="Oval Callout 12"/>
          <p:cNvSpPr/>
          <p:nvPr/>
        </p:nvSpPr>
        <p:spPr bwMode="auto">
          <a:xfrm>
            <a:off x="4515669" y="4683348"/>
            <a:ext cx="2389723" cy="914400"/>
          </a:xfrm>
          <a:prstGeom prst="wedgeEllipseCallout">
            <a:avLst>
              <a:gd name="adj1" fmla="val 116166"/>
              <a:gd name="adj2" fmla="val 10179"/>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PT influx</a:t>
            </a:r>
            <a:r>
              <a:rPr kumimoji="0" lang="en-US" sz="1200" i="0" u="none" strike="noStrike" cap="none" normalizeH="0" dirty="0" smtClean="0">
                <a:ln>
                  <a:noFill/>
                </a:ln>
                <a:solidFill>
                  <a:schemeClr val="bg1">
                    <a:lumMod val="50000"/>
                  </a:schemeClr>
                </a:solidFill>
                <a:effectLst/>
                <a:latin typeface="Calibri" panose="020F0502020204030204" pitchFamily="34" charset="0"/>
                <a:ea typeface="Arial Unicode MS" charset="0"/>
                <a:cs typeface="Arial Unicode MS" charset="0"/>
              </a:rPr>
              <a:t> reduced as Leaked defects excluded and recurring issues were already addressed.</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Tree>
    <p:extLst>
      <p:ext uri="{BB962C8B-B14F-4D97-AF65-F5344CB8AC3E}">
        <p14:creationId xmlns:p14="http://schemas.microsoft.com/office/powerpoint/2010/main" val="391594668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61962" y="172707"/>
            <a:ext cx="624363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RxWeb Application Metrics</a:t>
            </a:r>
            <a:endParaRPr lang="en-US" b="1" kern="0" dirty="0">
              <a:cs typeface="Calibri" panose="020F0502020204030204" pitchFamily="34" charset="0"/>
            </a:endParaRPr>
          </a:p>
        </p:txBody>
      </p:sp>
      <p:pic>
        <p:nvPicPr>
          <p:cNvPr id="7" name="Picture 6"/>
          <p:cNvPicPr/>
          <p:nvPr/>
        </p:nvPicPr>
        <p:blipFill>
          <a:blip r:embed="rId2"/>
          <a:stretch>
            <a:fillRect/>
          </a:stretch>
        </p:blipFill>
        <p:spPr>
          <a:xfrm>
            <a:off x="304800" y="900752"/>
            <a:ext cx="4288596" cy="2680648"/>
          </a:xfrm>
          <a:prstGeom prst="rect">
            <a:avLst/>
          </a:prstGeom>
          <a:ln>
            <a:solidFill>
              <a:schemeClr val="accent6">
                <a:lumMod val="75000"/>
              </a:schemeClr>
            </a:solidFill>
          </a:ln>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86182"/>
            <a:ext cx="4288596" cy="263842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698965"/>
            <a:ext cx="4288596" cy="262563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descr="cid:image001.png@01D37830.788C4BA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914400"/>
            <a:ext cx="4288596" cy="2667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Oval Callout 7"/>
          <p:cNvSpPr/>
          <p:nvPr/>
        </p:nvSpPr>
        <p:spPr bwMode="auto">
          <a:xfrm>
            <a:off x="4724410" y="2590800"/>
            <a:ext cx="2618323" cy="762000"/>
          </a:xfrm>
          <a:prstGeom prst="wedgeEllipseCallout">
            <a:avLst>
              <a:gd name="adj1" fmla="val 79464"/>
              <a:gd name="adj2" fmla="val -200873"/>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lang="en-US" sz="1200" dirty="0" smtClean="0">
                <a:solidFill>
                  <a:schemeClr val="bg1">
                    <a:lumMod val="50000"/>
                  </a:schemeClr>
                </a:solidFill>
                <a:latin typeface="Calibri" panose="020F0502020204030204" pitchFamily="34" charset="0"/>
                <a:ea typeface="Arial Unicode MS" charset="0"/>
                <a:cs typeface="Arial Unicode MS" charset="0"/>
              </a:rPr>
              <a:t>SLA were improved as guidelines were in place and with regular tracking</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
        <p:nvSpPr>
          <p:cNvPr id="9" name="Oval Callout 8"/>
          <p:cNvSpPr/>
          <p:nvPr/>
        </p:nvSpPr>
        <p:spPr bwMode="auto">
          <a:xfrm>
            <a:off x="304800" y="2375848"/>
            <a:ext cx="2618323" cy="762000"/>
          </a:xfrm>
          <a:prstGeom prst="wedgeEllipseCallout">
            <a:avLst>
              <a:gd name="adj1" fmla="val 69560"/>
              <a:gd name="adj2" fmla="val -32515"/>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Availability impacted</a:t>
            </a:r>
            <a:r>
              <a:rPr kumimoji="0" lang="en-US" sz="1200" i="0" u="none" strike="noStrike" cap="none" normalizeH="0" dirty="0" smtClean="0">
                <a:ln>
                  <a:noFill/>
                </a:ln>
                <a:solidFill>
                  <a:schemeClr val="bg1">
                    <a:lumMod val="50000"/>
                  </a:schemeClr>
                </a:solidFill>
                <a:effectLst/>
                <a:latin typeface="Calibri" panose="020F0502020204030204" pitchFamily="34" charset="0"/>
                <a:ea typeface="Arial Unicode MS" charset="0"/>
                <a:cs typeface="Arial Unicode MS" charset="0"/>
              </a:rPr>
              <a:t> majorly due to Navigator change where they removed IP for RxWeb services.</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
        <p:nvSpPr>
          <p:cNvPr id="10" name="Oval Callout 9"/>
          <p:cNvSpPr/>
          <p:nvPr/>
        </p:nvSpPr>
        <p:spPr bwMode="auto">
          <a:xfrm>
            <a:off x="304800" y="4975817"/>
            <a:ext cx="2618323" cy="762000"/>
          </a:xfrm>
          <a:prstGeom prst="wedgeEllipseCallout">
            <a:avLst>
              <a:gd name="adj1" fmla="val 88325"/>
              <a:gd name="adj2" fmla="val 1515"/>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Overall influx reduced as most of recurring issues were addressed proactively.</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
        <p:nvSpPr>
          <p:cNvPr id="11" name="Oval Callout 10"/>
          <p:cNvSpPr/>
          <p:nvPr/>
        </p:nvSpPr>
        <p:spPr bwMode="auto">
          <a:xfrm>
            <a:off x="4593406" y="5005387"/>
            <a:ext cx="2618323" cy="762000"/>
          </a:xfrm>
          <a:prstGeom prst="wedgeEllipseCallout">
            <a:avLst>
              <a:gd name="adj1" fmla="val 89368"/>
              <a:gd name="adj2" fmla="val 8679"/>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Problem influx reduced as recurring</a:t>
            </a:r>
            <a:r>
              <a:rPr kumimoji="0" lang="en-US" sz="1200" i="0" u="none" strike="noStrike" cap="none" normalizeH="0" dirty="0" smtClean="0">
                <a:ln>
                  <a:noFill/>
                </a:ln>
                <a:solidFill>
                  <a:schemeClr val="bg1">
                    <a:lumMod val="50000"/>
                  </a:schemeClr>
                </a:solidFill>
                <a:effectLst/>
                <a:latin typeface="Calibri" panose="020F0502020204030204" pitchFamily="34" charset="0"/>
                <a:ea typeface="Arial Unicode MS" charset="0"/>
                <a:cs typeface="Arial Unicode MS" charset="0"/>
              </a:rPr>
              <a:t> issues were already addressed.</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Tree>
    <p:extLst>
      <p:ext uri="{BB962C8B-B14F-4D97-AF65-F5344CB8AC3E}">
        <p14:creationId xmlns:p14="http://schemas.microsoft.com/office/powerpoint/2010/main" val="156819547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Initiatives</a:t>
            </a:r>
            <a:endParaRPr lang="en-US" dirty="0"/>
          </a:p>
        </p:txBody>
      </p:sp>
    </p:spTree>
    <p:extLst>
      <p:ext uri="{BB962C8B-B14F-4D97-AF65-F5344CB8AC3E}">
        <p14:creationId xmlns:p14="http://schemas.microsoft.com/office/powerpoint/2010/main" val="136502849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446998" y="1714499"/>
            <a:ext cx="2352175" cy="4770612"/>
          </a:xfrm>
          <a:prstGeom prst="rect">
            <a:avLst/>
          </a:prstGeom>
          <a:solidFill>
            <a:sysClr val="window" lastClr="FFFFFF"/>
          </a:solidFill>
          <a:effectLst>
            <a:outerShdw blurRad="190500" algn="ctr" rotWithShape="0">
              <a:srgbClr val="000000">
                <a:alpha val="35000"/>
              </a:srgbClr>
            </a:outerShdw>
          </a:effectLst>
        </p:spPr>
        <p:txBody>
          <a:bodyPr wrap="square" lIns="182880" tIns="182880" rIns="182880" bIns="182880" rtlCol="0" anchor="t">
            <a:noAutofit/>
          </a:bodyPr>
          <a:lstStyle/>
          <a:p>
            <a:pPr algn="ctr" defTabSz="914071">
              <a:spcAft>
                <a:spcPct val="35000"/>
              </a:spcAft>
              <a:buClr>
                <a:srgbClr val="D45D00"/>
              </a:buClr>
              <a:defRPr/>
            </a:pPr>
            <a:r>
              <a:rPr lang="en-US" sz="1600" b="1" kern="0" dirty="0" smtClean="0">
                <a:solidFill>
                  <a:srgbClr val="008770"/>
                </a:solidFill>
                <a:ea typeface="Arial Unicode MS" pitchFamily="34" charset="-128"/>
                <a:cs typeface="ＭＳ Ｐゴシック" charset="0"/>
              </a:rPr>
              <a:t>Challenge</a:t>
            </a:r>
            <a:endParaRPr lang="en-US" sz="1600" b="1" kern="0" dirty="0">
              <a:solidFill>
                <a:srgbClr val="008770"/>
              </a:solidFill>
              <a:ea typeface="Arial Unicode MS" pitchFamily="34" charset="-128"/>
              <a:cs typeface="ＭＳ Ｐゴシック" charset="0"/>
            </a:endParaRPr>
          </a:p>
        </p:txBody>
      </p:sp>
      <p:sp>
        <p:nvSpPr>
          <p:cNvPr id="4" name="TextBox 3"/>
          <p:cNvSpPr txBox="1"/>
          <p:nvPr/>
        </p:nvSpPr>
        <p:spPr>
          <a:xfrm>
            <a:off x="557636" y="2418869"/>
            <a:ext cx="2241535" cy="520275"/>
          </a:xfrm>
          <a:prstGeom prst="rect">
            <a:avLst/>
          </a:prstGeom>
          <a:noFill/>
        </p:spPr>
        <p:txBody>
          <a:bodyPr wrap="square" lIns="0" tIns="0" rIns="0" bIns="0" rtlCol="0">
            <a:noAutofit/>
          </a:bodyPr>
          <a:lstStyle/>
          <a:p>
            <a:r>
              <a:rPr lang="en-US" sz="900" dirty="0">
                <a:solidFill>
                  <a:srgbClr val="53565A"/>
                </a:solidFill>
              </a:rPr>
              <a:t>Manual monitoring of  DASD utilization, Data deletion operations, Notifying users </a:t>
            </a:r>
            <a:endParaRPr lang="en-US" sz="900" dirty="0" smtClean="0">
              <a:solidFill>
                <a:srgbClr val="53565A"/>
              </a:solidFill>
              <a:cs typeface="Arial" pitchFamily="34" charset="0"/>
            </a:endParaRPr>
          </a:p>
        </p:txBody>
      </p:sp>
      <p:sp>
        <p:nvSpPr>
          <p:cNvPr id="166" name="TextBox 165"/>
          <p:cNvSpPr txBox="1"/>
          <p:nvPr/>
        </p:nvSpPr>
        <p:spPr>
          <a:xfrm>
            <a:off x="543024" y="2990369"/>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a:t>Space Issue in IFS </a:t>
            </a:r>
            <a:r>
              <a:rPr lang="en-US" sz="900" dirty="0" smtClean="0"/>
              <a:t>Folder</a:t>
            </a:r>
          </a:p>
          <a:p>
            <a:r>
              <a:rPr lang="en-US" sz="900" dirty="0" smtClean="0"/>
              <a:t>Lack </a:t>
            </a:r>
            <a:r>
              <a:rPr lang="en-US" sz="900" dirty="0"/>
              <a:t>of Purge Process</a:t>
            </a:r>
          </a:p>
        </p:txBody>
      </p:sp>
      <p:sp>
        <p:nvSpPr>
          <p:cNvPr id="25" name="TextBox 24"/>
          <p:cNvSpPr txBox="1"/>
          <p:nvPr/>
        </p:nvSpPr>
        <p:spPr>
          <a:xfrm>
            <a:off x="3014440" y="1714501"/>
            <a:ext cx="3157760" cy="4770611"/>
          </a:xfrm>
          <a:prstGeom prst="rect">
            <a:avLst/>
          </a:prstGeom>
          <a:solidFill>
            <a:sysClr val="window" lastClr="FFFFFF"/>
          </a:solidFill>
          <a:effectLst>
            <a:outerShdw blurRad="190500" algn="ctr" rotWithShape="0">
              <a:srgbClr val="000000">
                <a:alpha val="35000"/>
              </a:srgbClr>
            </a:outerShdw>
          </a:effectLst>
        </p:spPr>
        <p:txBody>
          <a:bodyPr wrap="square" lIns="182880" tIns="182880" rIns="182880" bIns="182880" rtlCol="0" anchor="t">
            <a:noAutofit/>
          </a:bodyPr>
          <a:lstStyle/>
          <a:p>
            <a:pPr algn="ctr" defTabSz="914071">
              <a:spcAft>
                <a:spcPct val="35000"/>
              </a:spcAft>
              <a:buClr>
                <a:srgbClr val="D45D00"/>
              </a:buClr>
              <a:defRPr/>
            </a:pPr>
            <a:r>
              <a:rPr lang="en-US" sz="1600" b="1" kern="0" dirty="0" smtClean="0">
                <a:solidFill>
                  <a:srgbClr val="E87722"/>
                </a:solidFill>
                <a:ea typeface="Arial Unicode MS" pitchFamily="34" charset="-128"/>
                <a:cs typeface="ＭＳ Ｐゴシック" charset="0"/>
              </a:rPr>
              <a:t>Solution</a:t>
            </a:r>
            <a:endParaRPr lang="en-US" sz="1600" b="1" kern="0" dirty="0">
              <a:solidFill>
                <a:srgbClr val="E87722"/>
              </a:solidFill>
              <a:ea typeface="Arial Unicode MS" pitchFamily="34" charset="-128"/>
              <a:cs typeface="ＭＳ Ｐゴシック" charset="0"/>
            </a:endParaRPr>
          </a:p>
        </p:txBody>
      </p:sp>
      <p:sp>
        <p:nvSpPr>
          <p:cNvPr id="51" name="TextBox 50"/>
          <p:cNvSpPr txBox="1"/>
          <p:nvPr/>
        </p:nvSpPr>
        <p:spPr>
          <a:xfrm>
            <a:off x="6391006" y="1714501"/>
            <a:ext cx="2448195" cy="4770611"/>
          </a:xfrm>
          <a:prstGeom prst="rect">
            <a:avLst/>
          </a:prstGeom>
          <a:solidFill>
            <a:sysClr val="window" lastClr="FFFFFF"/>
          </a:solidFill>
          <a:effectLst>
            <a:outerShdw blurRad="190500" algn="ctr" rotWithShape="0">
              <a:srgbClr val="000000">
                <a:alpha val="35000"/>
              </a:srgbClr>
            </a:outerShdw>
          </a:effectLst>
        </p:spPr>
        <p:txBody>
          <a:bodyPr wrap="square" lIns="182880" tIns="182880" rIns="182880" bIns="182880" rtlCol="0" anchor="t">
            <a:noAutofit/>
          </a:bodyPr>
          <a:lstStyle/>
          <a:p>
            <a:pPr algn="ctr" defTabSz="914071">
              <a:spcAft>
                <a:spcPct val="35000"/>
              </a:spcAft>
              <a:buClr>
                <a:srgbClr val="D45D00"/>
              </a:buClr>
              <a:defRPr/>
            </a:pPr>
            <a:r>
              <a:rPr lang="en-US" sz="1600" b="1" kern="0" dirty="0" smtClean="0">
                <a:solidFill>
                  <a:srgbClr val="739600"/>
                </a:solidFill>
                <a:ea typeface="Arial Unicode MS" pitchFamily="34" charset="-128"/>
                <a:cs typeface="ＭＳ Ｐゴシック" charset="0"/>
              </a:rPr>
              <a:t>Impact</a:t>
            </a:r>
            <a:endParaRPr lang="en-US" sz="1600" b="1" kern="0" dirty="0">
              <a:solidFill>
                <a:srgbClr val="739600"/>
              </a:solidFill>
              <a:ea typeface="Arial Unicode MS" pitchFamily="34" charset="-128"/>
              <a:cs typeface="ＭＳ Ｐゴシック" charset="0"/>
            </a:endParaRPr>
          </a:p>
        </p:txBody>
      </p:sp>
      <p:sp>
        <p:nvSpPr>
          <p:cNvPr id="67" name="TextBox 66"/>
          <p:cNvSpPr txBox="1"/>
          <p:nvPr/>
        </p:nvSpPr>
        <p:spPr>
          <a:xfrm>
            <a:off x="1306371" y="1058168"/>
            <a:ext cx="1375002" cy="523220"/>
          </a:xfrm>
          <a:prstGeom prst="rect">
            <a:avLst/>
          </a:prstGeom>
          <a:noFill/>
        </p:spPr>
        <p:txBody>
          <a:bodyPr wrap="square" lIns="91440" tIns="45720" rIns="91440" bIns="45720" rtlCol="0">
            <a:spAutoFit/>
          </a:bodyPr>
          <a:lstStyle/>
          <a:p>
            <a:pPr algn="ctr" defTabSz="914071">
              <a:spcBef>
                <a:spcPts val="1400"/>
              </a:spcBef>
            </a:pPr>
            <a:r>
              <a:rPr lang="en-US" sz="1400" b="1" dirty="0" smtClean="0">
                <a:solidFill>
                  <a:srgbClr val="E87722"/>
                </a:solidFill>
                <a:cs typeface="Arial" pitchFamily="34" charset="0"/>
              </a:rPr>
              <a:t>Target :  $4.27 MM</a:t>
            </a:r>
            <a:endParaRPr lang="en-US" sz="1400" b="1" dirty="0">
              <a:solidFill>
                <a:srgbClr val="E87722"/>
              </a:solidFill>
              <a:cs typeface="Arial" pitchFamily="34" charset="0"/>
            </a:endParaRPr>
          </a:p>
        </p:txBody>
      </p:sp>
      <p:sp>
        <p:nvSpPr>
          <p:cNvPr id="68" name="Isosceles Triangle 67"/>
          <p:cNvSpPr/>
          <p:nvPr/>
        </p:nvSpPr>
        <p:spPr>
          <a:xfrm rot="5400000">
            <a:off x="2862266" y="1221189"/>
            <a:ext cx="178065" cy="126281"/>
          </a:xfrm>
          <a:prstGeom prst="triangle">
            <a:avLst/>
          </a:prstGeom>
          <a:solidFill>
            <a:srgbClr val="E87722"/>
          </a:solidFill>
          <a:ln w="19050" cap="flat" cmpd="sng" algn="ctr">
            <a:noFill/>
            <a:prstDash val="solid"/>
          </a:ln>
          <a:effectLst/>
        </p:spPr>
        <p:txBody>
          <a:bodyPr lIns="91440" tIns="45720" rIns="91440" bIns="45720" rtlCol="0" anchor="ctr"/>
          <a:lstStyle/>
          <a:p>
            <a:pPr algn="ctr" defTabSz="914071">
              <a:defRPr/>
            </a:pPr>
            <a:endParaRPr lang="en-US" sz="1600" kern="0" dirty="0" smtClean="0">
              <a:solidFill>
                <a:prstClr val="white"/>
              </a:solidFill>
            </a:endParaRPr>
          </a:p>
        </p:txBody>
      </p:sp>
      <p:sp>
        <p:nvSpPr>
          <p:cNvPr id="42" name="Title 7"/>
          <p:cNvSpPr txBox="1">
            <a:spLocks/>
          </p:cNvSpPr>
          <p:nvPr/>
        </p:nvSpPr>
        <p:spPr>
          <a:xfrm>
            <a:off x="373570" y="392671"/>
            <a:ext cx="8396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fontAlgn="base">
              <a:spcBef>
                <a:spcPct val="0"/>
              </a:spcBef>
              <a:spcAft>
                <a:spcPct val="0"/>
              </a:spcAft>
              <a:defRPr b="1">
                <a:latin typeface="+mj-lt"/>
                <a:ea typeface="Geneva" charset="0"/>
                <a:cs typeface="+mj-cs"/>
              </a:defRPr>
            </a:lvl1pPr>
            <a:lvl2pPr fontAlgn="base">
              <a:spcBef>
                <a:spcPct val="0"/>
              </a:spcBef>
              <a:spcAft>
                <a:spcPct val="0"/>
              </a:spcAft>
              <a:defRPr>
                <a:latin typeface="Arial" charset="0"/>
                <a:ea typeface="Geneva" charset="0"/>
                <a:cs typeface="Arial Unicode MS" charset="0"/>
              </a:defRPr>
            </a:lvl2pPr>
            <a:lvl3pPr fontAlgn="base">
              <a:spcBef>
                <a:spcPct val="0"/>
              </a:spcBef>
              <a:spcAft>
                <a:spcPct val="0"/>
              </a:spcAft>
              <a:defRPr>
                <a:latin typeface="Arial" charset="0"/>
                <a:ea typeface="Geneva" charset="0"/>
                <a:cs typeface="Arial Unicode MS" charset="0"/>
              </a:defRPr>
            </a:lvl3pPr>
            <a:lvl4pPr fontAlgn="base">
              <a:spcBef>
                <a:spcPct val="0"/>
              </a:spcBef>
              <a:spcAft>
                <a:spcPct val="0"/>
              </a:spcAft>
              <a:defRPr>
                <a:latin typeface="Arial" charset="0"/>
                <a:ea typeface="Geneva" charset="0"/>
                <a:cs typeface="Arial Unicode MS" charset="0"/>
              </a:defRPr>
            </a:lvl4pPr>
            <a:lvl5pPr fontAlgn="base">
              <a:spcBef>
                <a:spcPct val="0"/>
              </a:spcBef>
              <a:spcAft>
                <a:spcPct val="0"/>
              </a:spcAft>
              <a:defRPr>
                <a:latin typeface="Arial" charset="0"/>
                <a:ea typeface="Geneva" charset="0"/>
                <a:cs typeface="Arial Unicode MS" charset="0"/>
              </a:defRPr>
            </a:lvl5pPr>
            <a:lvl6pPr marL="457200" fontAlgn="base">
              <a:spcBef>
                <a:spcPct val="0"/>
              </a:spcBef>
              <a:spcAft>
                <a:spcPct val="0"/>
              </a:spcAft>
              <a:defRPr>
                <a:latin typeface="Arial" charset="0"/>
                <a:ea typeface="Arial Unicode MS" charset="0"/>
                <a:cs typeface="Arial Unicode MS" charset="0"/>
              </a:defRPr>
            </a:lvl6pPr>
            <a:lvl7pPr marL="914400" fontAlgn="base">
              <a:spcBef>
                <a:spcPct val="0"/>
              </a:spcBef>
              <a:spcAft>
                <a:spcPct val="0"/>
              </a:spcAft>
              <a:defRPr>
                <a:latin typeface="Arial" charset="0"/>
                <a:ea typeface="Arial Unicode MS" charset="0"/>
                <a:cs typeface="Arial Unicode MS" charset="0"/>
              </a:defRPr>
            </a:lvl7pPr>
            <a:lvl8pPr marL="1371600" fontAlgn="base">
              <a:spcBef>
                <a:spcPct val="0"/>
              </a:spcBef>
              <a:spcAft>
                <a:spcPct val="0"/>
              </a:spcAft>
              <a:defRPr>
                <a:latin typeface="Arial" charset="0"/>
                <a:ea typeface="Arial Unicode MS" charset="0"/>
                <a:cs typeface="Arial Unicode MS" charset="0"/>
              </a:defRPr>
            </a:lvl8pPr>
            <a:lvl9pPr marL="1828800" fontAlgn="base">
              <a:spcBef>
                <a:spcPct val="0"/>
              </a:spcBef>
              <a:spcAft>
                <a:spcPct val="0"/>
              </a:spcAft>
              <a:defRPr>
                <a:latin typeface="Arial" charset="0"/>
                <a:ea typeface="Arial Unicode MS" charset="0"/>
                <a:cs typeface="Arial Unicode MS" charset="0"/>
              </a:defRPr>
            </a:lvl9pPr>
          </a:lstStyle>
          <a:p>
            <a:r>
              <a:rPr lang="en-US" dirty="0"/>
              <a:t>Rx Claim – Dev Continuous Improvement - 2017 </a:t>
            </a:r>
          </a:p>
        </p:txBody>
      </p:sp>
      <p:sp>
        <p:nvSpPr>
          <p:cNvPr id="43" name="TextBox 42"/>
          <p:cNvSpPr txBox="1"/>
          <p:nvPr/>
        </p:nvSpPr>
        <p:spPr>
          <a:xfrm>
            <a:off x="3082415" y="2337229"/>
            <a:ext cx="3108960" cy="520275"/>
          </a:xfrm>
          <a:prstGeom prst="rect">
            <a:avLst/>
          </a:prstGeom>
          <a:noFill/>
        </p:spPr>
        <p:txBody>
          <a:bodyPr wrap="square" lIns="0" tIns="0" rIns="0" bIns="0" rtlCol="0">
            <a:noAutofit/>
          </a:bodyPr>
          <a:lstStyle/>
          <a:p>
            <a:pPr defTabSz="1143366">
              <a:lnSpc>
                <a:spcPct val="150000"/>
              </a:lnSpc>
            </a:pPr>
            <a:r>
              <a:rPr lang="en-US" sz="900" dirty="0">
                <a:solidFill>
                  <a:srgbClr val="53565A"/>
                </a:solidFill>
              </a:rPr>
              <a:t>Standard automated process established to Monitor all user libraries in Production, Notify Users and purge unwanted data</a:t>
            </a:r>
          </a:p>
        </p:txBody>
      </p:sp>
      <p:sp>
        <p:nvSpPr>
          <p:cNvPr id="44" name="TextBox 43"/>
          <p:cNvSpPr txBox="1"/>
          <p:nvPr/>
        </p:nvSpPr>
        <p:spPr>
          <a:xfrm>
            <a:off x="6484497" y="2204363"/>
            <a:ext cx="2049913" cy="632335"/>
          </a:xfrm>
          <a:prstGeom prst="rect">
            <a:avLst/>
          </a:prstGeom>
          <a:noFill/>
        </p:spPr>
        <p:txBody>
          <a:bodyPr wrap="square" lIns="0" tIns="0" rIns="0" bIns="0" rtlCol="0">
            <a:noAutofit/>
          </a:bodyPr>
          <a:lstStyle/>
          <a:p>
            <a:pPr defTabSz="1143366">
              <a:lnSpc>
                <a:spcPct val="150000"/>
              </a:lnSpc>
            </a:pPr>
            <a:r>
              <a:rPr lang="en-US" sz="900" dirty="0">
                <a:solidFill>
                  <a:srgbClr val="53565A"/>
                </a:solidFill>
              </a:rPr>
              <a:t>Manual effort saved  100 hours / month</a:t>
            </a:r>
          </a:p>
          <a:p>
            <a:pPr defTabSz="1143366">
              <a:lnSpc>
                <a:spcPct val="150000"/>
              </a:lnSpc>
            </a:pPr>
            <a:r>
              <a:rPr lang="en-US" sz="900" dirty="0">
                <a:solidFill>
                  <a:srgbClr val="53565A"/>
                </a:solidFill>
              </a:rPr>
              <a:t>Storage saved 12 TB / </a:t>
            </a:r>
            <a:r>
              <a:rPr lang="en-US" sz="900" dirty="0" smtClean="0">
                <a:solidFill>
                  <a:srgbClr val="53565A"/>
                </a:solidFill>
              </a:rPr>
              <a:t>month </a:t>
            </a:r>
          </a:p>
          <a:p>
            <a:pPr defTabSz="1143366">
              <a:lnSpc>
                <a:spcPct val="150000"/>
              </a:lnSpc>
            </a:pPr>
            <a:r>
              <a:rPr lang="en-US" sz="900" dirty="0" smtClean="0">
                <a:solidFill>
                  <a:srgbClr val="53565A"/>
                </a:solidFill>
              </a:rPr>
              <a:t>Business </a:t>
            </a:r>
            <a:r>
              <a:rPr lang="en-US" sz="900" dirty="0">
                <a:solidFill>
                  <a:srgbClr val="53565A"/>
                </a:solidFill>
              </a:rPr>
              <a:t>Impact of </a:t>
            </a:r>
            <a:r>
              <a:rPr lang="en-US" sz="900" b="1" dirty="0">
                <a:solidFill>
                  <a:srgbClr val="D45D00"/>
                </a:solidFill>
              </a:rPr>
              <a:t>$3 MM</a:t>
            </a:r>
          </a:p>
        </p:txBody>
      </p:sp>
      <p:cxnSp>
        <p:nvCxnSpPr>
          <p:cNvPr id="45" name="Straight Connector 44"/>
          <p:cNvCxnSpPr/>
          <p:nvPr/>
        </p:nvCxnSpPr>
        <p:spPr>
          <a:xfrm>
            <a:off x="504292" y="2939143"/>
            <a:ext cx="7852173" cy="0"/>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46995" y="3418602"/>
            <a:ext cx="7948202" cy="68801"/>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3082415" y="2990369"/>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a:t>Developed a purge process which can be used to purge files at IFS location using File Naming Convention and Retention.</a:t>
            </a:r>
          </a:p>
        </p:txBody>
      </p:sp>
      <p:sp>
        <p:nvSpPr>
          <p:cNvPr id="168" name="TextBox 167"/>
          <p:cNvSpPr txBox="1"/>
          <p:nvPr/>
        </p:nvSpPr>
        <p:spPr>
          <a:xfrm>
            <a:off x="6484497" y="2969561"/>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Reusable Purge Process</a:t>
            </a:r>
          </a:p>
          <a:p>
            <a:pPr defTabSz="1143366">
              <a:lnSpc>
                <a:spcPct val="150000"/>
              </a:lnSpc>
            </a:pPr>
            <a:r>
              <a:rPr lang="en-US" sz="900" dirty="0" smtClean="0"/>
              <a:t>Business </a:t>
            </a:r>
            <a:r>
              <a:rPr lang="en-US" sz="900" dirty="0"/>
              <a:t>Impact of </a:t>
            </a:r>
            <a:r>
              <a:rPr lang="en-US" sz="900" b="1" dirty="0" smtClean="0">
                <a:solidFill>
                  <a:srgbClr val="D45D00"/>
                </a:solidFill>
              </a:rPr>
              <a:t>$0.4 7MM</a:t>
            </a:r>
            <a:endParaRPr lang="en-US" sz="900" b="1" dirty="0">
              <a:solidFill>
                <a:srgbClr val="D45D00"/>
              </a:solidFill>
            </a:endParaRPr>
          </a:p>
        </p:txBody>
      </p:sp>
      <p:cxnSp>
        <p:nvCxnSpPr>
          <p:cNvPr id="169" name="Straight Connector 168"/>
          <p:cNvCxnSpPr/>
          <p:nvPr/>
        </p:nvCxnSpPr>
        <p:spPr>
          <a:xfrm>
            <a:off x="433208" y="4071743"/>
            <a:ext cx="7961990" cy="112060"/>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502318" y="3561869"/>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a:t>Manual Process for generating reports through SAS Jobs for M&amp;R, Core and External Customers</a:t>
            </a:r>
          </a:p>
        </p:txBody>
      </p:sp>
      <p:sp>
        <p:nvSpPr>
          <p:cNvPr id="172" name="TextBox 171"/>
          <p:cNvSpPr txBox="1"/>
          <p:nvPr/>
        </p:nvSpPr>
        <p:spPr>
          <a:xfrm>
            <a:off x="3082817" y="3561869"/>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a:t>Created a utility to increase the performance and configured it for the 4 critical jobs </a:t>
            </a:r>
          </a:p>
        </p:txBody>
      </p:sp>
      <p:sp>
        <p:nvSpPr>
          <p:cNvPr id="174" name="TextBox 173"/>
          <p:cNvSpPr txBox="1"/>
          <p:nvPr/>
        </p:nvSpPr>
        <p:spPr>
          <a:xfrm>
            <a:off x="6484497" y="3549029"/>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Automated Reports for Business to analyze</a:t>
            </a:r>
          </a:p>
          <a:p>
            <a:pPr defTabSz="1143366">
              <a:lnSpc>
                <a:spcPct val="150000"/>
              </a:lnSpc>
            </a:pPr>
            <a:r>
              <a:rPr lang="en-US" sz="900" dirty="0" smtClean="0"/>
              <a:t>Business </a:t>
            </a:r>
            <a:r>
              <a:rPr lang="en-US" sz="900" dirty="0"/>
              <a:t>Impact of </a:t>
            </a:r>
            <a:r>
              <a:rPr lang="en-US" sz="900" b="1" dirty="0" smtClean="0">
                <a:solidFill>
                  <a:srgbClr val="D45D00"/>
                </a:solidFill>
              </a:rPr>
              <a:t>$0.36 MM</a:t>
            </a:r>
            <a:endParaRPr lang="en-US" sz="900" b="1" dirty="0">
              <a:solidFill>
                <a:srgbClr val="D45D00"/>
              </a:solidFill>
            </a:endParaRPr>
          </a:p>
        </p:txBody>
      </p:sp>
      <p:cxnSp>
        <p:nvCxnSpPr>
          <p:cNvPr id="175" name="Straight Connector 174"/>
          <p:cNvCxnSpPr/>
          <p:nvPr/>
        </p:nvCxnSpPr>
        <p:spPr>
          <a:xfrm>
            <a:off x="433208" y="4765705"/>
            <a:ext cx="7961990" cy="51227"/>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497129" y="4215013"/>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Spool files occupying space with no aging process with potential impact to system performance</a:t>
            </a:r>
            <a:endParaRPr lang="en-US" sz="900" dirty="0"/>
          </a:p>
        </p:txBody>
      </p:sp>
      <p:sp>
        <p:nvSpPr>
          <p:cNvPr id="177" name="TextBox 176"/>
          <p:cNvSpPr txBox="1"/>
          <p:nvPr/>
        </p:nvSpPr>
        <p:spPr>
          <a:xfrm>
            <a:off x="3082415" y="4215013"/>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Automated process to  delete Spool Files in Daily production basis aging</a:t>
            </a:r>
            <a:endParaRPr lang="en-US" sz="900" dirty="0"/>
          </a:p>
        </p:txBody>
      </p:sp>
      <p:sp>
        <p:nvSpPr>
          <p:cNvPr id="178" name="TextBox 177"/>
          <p:cNvSpPr txBox="1"/>
          <p:nvPr/>
        </p:nvSpPr>
        <p:spPr>
          <a:xfrm>
            <a:off x="6484497" y="4194205"/>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Avoid impact on System Performance</a:t>
            </a:r>
          </a:p>
          <a:p>
            <a:pPr defTabSz="1143366">
              <a:lnSpc>
                <a:spcPct val="150000"/>
              </a:lnSpc>
            </a:pPr>
            <a:r>
              <a:rPr lang="en-US" sz="900" dirty="0" smtClean="0"/>
              <a:t>Business </a:t>
            </a:r>
            <a:r>
              <a:rPr lang="en-US" sz="900" dirty="0"/>
              <a:t>Impact of </a:t>
            </a:r>
            <a:r>
              <a:rPr lang="en-US" sz="900" b="1" dirty="0" smtClean="0">
                <a:solidFill>
                  <a:srgbClr val="D45D00"/>
                </a:solidFill>
              </a:rPr>
              <a:t>$0.28 MM</a:t>
            </a:r>
            <a:endParaRPr lang="en-US" sz="900" b="1" dirty="0">
              <a:solidFill>
                <a:srgbClr val="D45D00"/>
              </a:solidFill>
            </a:endParaRPr>
          </a:p>
        </p:txBody>
      </p:sp>
      <p:sp>
        <p:nvSpPr>
          <p:cNvPr id="179" name="TextBox 178"/>
          <p:cNvSpPr txBox="1"/>
          <p:nvPr/>
        </p:nvSpPr>
        <p:spPr>
          <a:xfrm>
            <a:off x="497129" y="4980216"/>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Dual simultaneous development leading to defects and production issues</a:t>
            </a:r>
            <a:endParaRPr lang="en-US" sz="900" dirty="0"/>
          </a:p>
        </p:txBody>
      </p:sp>
      <p:sp>
        <p:nvSpPr>
          <p:cNvPr id="180" name="TextBox 179"/>
          <p:cNvSpPr txBox="1"/>
          <p:nvPr/>
        </p:nvSpPr>
        <p:spPr>
          <a:xfrm>
            <a:off x="3082415" y="4949801"/>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Creates </a:t>
            </a:r>
            <a:r>
              <a:rPr lang="en-US" sz="900" dirty="0"/>
              <a:t>a job which select those objects in CLMV25OBJ which has Todays create date </a:t>
            </a:r>
            <a:r>
              <a:rPr lang="en-US" sz="900" dirty="0" smtClean="0"/>
              <a:t>and check if these objects are currently checked out in </a:t>
            </a:r>
            <a:r>
              <a:rPr lang="en-US" sz="900" dirty="0"/>
              <a:t>Base release. If yes, then </a:t>
            </a:r>
            <a:r>
              <a:rPr lang="en-US" sz="900" dirty="0" smtClean="0"/>
              <a:t>auto mail to developers</a:t>
            </a:r>
            <a:endParaRPr lang="en-US" sz="900" dirty="0"/>
          </a:p>
        </p:txBody>
      </p:sp>
      <p:sp>
        <p:nvSpPr>
          <p:cNvPr id="181" name="TextBox 180"/>
          <p:cNvSpPr txBox="1"/>
          <p:nvPr/>
        </p:nvSpPr>
        <p:spPr>
          <a:xfrm>
            <a:off x="6484497" y="4949801"/>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Reusable Dual Development Comparison Tool</a:t>
            </a:r>
          </a:p>
          <a:p>
            <a:pPr defTabSz="1143366">
              <a:lnSpc>
                <a:spcPct val="150000"/>
              </a:lnSpc>
            </a:pPr>
            <a:r>
              <a:rPr lang="en-US" sz="900" dirty="0" smtClean="0"/>
              <a:t>Business </a:t>
            </a:r>
            <a:r>
              <a:rPr lang="en-US" sz="900" dirty="0"/>
              <a:t>Impact of </a:t>
            </a:r>
            <a:r>
              <a:rPr lang="en-US" sz="900" b="1" dirty="0" smtClean="0">
                <a:solidFill>
                  <a:srgbClr val="D45D00"/>
                </a:solidFill>
              </a:rPr>
              <a:t>$0.24 MM</a:t>
            </a:r>
            <a:endParaRPr lang="en-US" sz="900" b="1" dirty="0">
              <a:solidFill>
                <a:srgbClr val="D45D00"/>
              </a:solidFill>
            </a:endParaRPr>
          </a:p>
        </p:txBody>
      </p:sp>
      <p:cxnSp>
        <p:nvCxnSpPr>
          <p:cNvPr id="182" name="Straight Connector 181"/>
          <p:cNvCxnSpPr/>
          <p:nvPr/>
        </p:nvCxnSpPr>
        <p:spPr>
          <a:xfrm>
            <a:off x="490499" y="5674180"/>
            <a:ext cx="7904698" cy="40821"/>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497129" y="5760697"/>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Manual process for creating the 835 File with no purge process and tracking mechanism of issues </a:t>
            </a:r>
            <a:endParaRPr lang="en-US" sz="900" dirty="0"/>
          </a:p>
        </p:txBody>
      </p:sp>
      <p:sp>
        <p:nvSpPr>
          <p:cNvPr id="228" name="TextBox 227"/>
          <p:cNvSpPr txBox="1"/>
          <p:nvPr/>
        </p:nvSpPr>
        <p:spPr>
          <a:xfrm>
            <a:off x="3082415" y="5755825"/>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Created </a:t>
            </a:r>
            <a:r>
              <a:rPr lang="en-US" sz="900" dirty="0"/>
              <a:t>a </a:t>
            </a:r>
            <a:r>
              <a:rPr lang="en-US" sz="900" dirty="0" smtClean="0"/>
              <a:t>Auto </a:t>
            </a:r>
            <a:r>
              <a:rPr lang="en-US" sz="900" dirty="0"/>
              <a:t>purge </a:t>
            </a:r>
            <a:r>
              <a:rPr lang="en-US" sz="900" dirty="0" smtClean="0"/>
              <a:t>process for the </a:t>
            </a:r>
            <a:r>
              <a:rPr lang="en-US" sz="900" dirty="0"/>
              <a:t>files for empty members in defined libraries </a:t>
            </a:r>
            <a:r>
              <a:rPr lang="en-US" sz="900" dirty="0" smtClean="0"/>
              <a:t>at </a:t>
            </a:r>
            <a:r>
              <a:rPr lang="en-US" sz="900" dirty="0"/>
              <a:t>defined intervals </a:t>
            </a:r>
            <a:r>
              <a:rPr lang="en-US" sz="900" dirty="0" smtClean="0"/>
              <a:t>with an </a:t>
            </a:r>
            <a:r>
              <a:rPr lang="en-US" sz="900" dirty="0"/>
              <a:t>input file to store the details of the files, libraries , record threshold for purge</a:t>
            </a:r>
          </a:p>
        </p:txBody>
      </p:sp>
      <p:sp>
        <p:nvSpPr>
          <p:cNvPr id="229" name="TextBox 228"/>
          <p:cNvSpPr txBox="1"/>
          <p:nvPr/>
        </p:nvSpPr>
        <p:spPr>
          <a:xfrm>
            <a:off x="6484497" y="5766229"/>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Avoid impact on System Performance</a:t>
            </a:r>
          </a:p>
          <a:p>
            <a:pPr defTabSz="1143366">
              <a:lnSpc>
                <a:spcPct val="150000"/>
              </a:lnSpc>
            </a:pPr>
            <a:r>
              <a:rPr lang="en-US" sz="900" dirty="0" smtClean="0"/>
              <a:t>Business </a:t>
            </a:r>
            <a:r>
              <a:rPr lang="en-US" sz="900" dirty="0"/>
              <a:t>Impact of </a:t>
            </a:r>
            <a:r>
              <a:rPr lang="en-US" sz="900" b="1" dirty="0" smtClean="0">
                <a:solidFill>
                  <a:srgbClr val="D45D00"/>
                </a:solidFill>
              </a:rPr>
              <a:t>$0.13 MM</a:t>
            </a:r>
            <a:endParaRPr lang="en-US" sz="900" b="1" dirty="0">
              <a:solidFill>
                <a:srgbClr val="D45D00"/>
              </a:solidFill>
            </a:endParaRPr>
          </a:p>
        </p:txBody>
      </p:sp>
      <p:grpSp>
        <p:nvGrpSpPr>
          <p:cNvPr id="14" name="Group 13"/>
          <p:cNvGrpSpPr/>
          <p:nvPr/>
        </p:nvGrpSpPr>
        <p:grpSpPr>
          <a:xfrm>
            <a:off x="3082828" y="1001135"/>
            <a:ext cx="541407" cy="553908"/>
            <a:chOff x="4099719" y="699082"/>
            <a:chExt cx="914400" cy="914400"/>
          </a:xfrm>
        </p:grpSpPr>
        <p:sp>
          <p:nvSpPr>
            <p:cNvPr id="230" name="Oval 229"/>
            <p:cNvSpPr/>
            <p:nvPr/>
          </p:nvSpPr>
          <p:spPr>
            <a:xfrm>
              <a:off x="4099719" y="699082"/>
              <a:ext cx="914400" cy="914400"/>
            </a:xfrm>
            <a:prstGeom prst="ellipse">
              <a:avLst/>
            </a:prstGeom>
            <a:solidFill>
              <a:srgbClr val="FFFFFF"/>
            </a:solidFill>
            <a:ln w="38100" cap="flat" cmpd="sng" algn="ctr">
              <a:solidFill>
                <a:srgbClr val="888B8D"/>
              </a:solidFill>
              <a:prstDash val="solid"/>
            </a:ln>
            <a:effectLst/>
          </p:spPr>
          <p:txBody>
            <a:bodyPr lIns="91440" tIns="45720" rIns="91440" bIns="45720" rtlCol="0" anchor="ctr"/>
            <a:lstStyle/>
            <a:p>
              <a:pPr>
                <a:defRPr/>
              </a:pPr>
              <a:endParaRPr lang="en-US" sz="1600" kern="0" dirty="0">
                <a:solidFill>
                  <a:srgbClr val="444444"/>
                </a:solidFill>
              </a:endParaRPr>
            </a:p>
          </p:txBody>
        </p:sp>
        <p:pic>
          <p:nvPicPr>
            <p:cNvPr id="231" name="Picture 2" descr="N:\Graphics\Optum_icons\Empower_icon_1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029" y="859102"/>
              <a:ext cx="525780" cy="594360"/>
            </a:xfrm>
            <a:prstGeom prst="rect">
              <a:avLst/>
            </a:prstGeom>
            <a:noFill/>
            <a:extLst>
              <a:ext uri="{909E8E84-426E-40DD-AFC4-6F175D3DCCD1}">
                <a14:hiddenFill xmlns:a14="http://schemas.microsoft.com/office/drawing/2010/main">
                  <a:solidFill>
                    <a:srgbClr val="FFFFFF"/>
                  </a:solidFill>
                </a14:hiddenFill>
              </a:ext>
            </a:extLst>
          </p:spPr>
        </p:pic>
      </p:grpSp>
      <p:sp>
        <p:nvSpPr>
          <p:cNvPr id="232" name="Rectangle 231"/>
          <p:cNvSpPr/>
          <p:nvPr/>
        </p:nvSpPr>
        <p:spPr>
          <a:xfrm>
            <a:off x="433208" y="1001138"/>
            <a:ext cx="918326" cy="521743"/>
          </a:xfrm>
          <a:prstGeom prst="rect">
            <a:avLst/>
          </a:prstGeom>
          <a:solidFill>
            <a:srgbClr val="E87722"/>
          </a:solidFill>
        </p:spPr>
        <p:txBody>
          <a:bodyPr wrap="none" anchor="ctr" anchorCtr="0">
            <a:noAutofit/>
          </a:bodyPr>
          <a:lstStyle/>
          <a:p>
            <a:pPr algn="ctr"/>
            <a:r>
              <a:rPr lang="en-US" sz="1500" b="1" dirty="0" smtClean="0">
                <a:solidFill>
                  <a:prstClr val="white"/>
                </a:solidFill>
                <a:effectLst>
                  <a:outerShdw blurRad="38100" dist="38100" dir="2700000" algn="tl">
                    <a:srgbClr val="000000">
                      <a:alpha val="43137"/>
                    </a:srgbClr>
                  </a:outerShdw>
                </a:effectLst>
              </a:rPr>
              <a:t>Achieved </a:t>
            </a:r>
          </a:p>
          <a:p>
            <a:pPr algn="ctr"/>
            <a:r>
              <a:rPr lang="en-US" sz="1500" b="1" dirty="0" smtClean="0">
                <a:solidFill>
                  <a:prstClr val="white"/>
                </a:solidFill>
                <a:effectLst>
                  <a:outerShdw blurRad="38100" dist="38100" dir="2700000" algn="tl">
                    <a:srgbClr val="000000">
                      <a:alpha val="43137"/>
                    </a:srgbClr>
                  </a:outerShdw>
                </a:effectLst>
              </a:rPr>
              <a:t>$ 5.18 MM</a:t>
            </a:r>
            <a:endParaRPr lang="en-US" sz="1500" b="1" u="sng" dirty="0">
              <a:solidFill>
                <a:prstClr val="white"/>
              </a:solidFill>
              <a:cs typeface="Arial" pitchFamily="34" charset="0"/>
            </a:endParaRPr>
          </a:p>
        </p:txBody>
      </p:sp>
      <p:cxnSp>
        <p:nvCxnSpPr>
          <p:cNvPr id="235" name="Straight Connector 234"/>
          <p:cNvCxnSpPr/>
          <p:nvPr/>
        </p:nvCxnSpPr>
        <p:spPr>
          <a:xfrm>
            <a:off x="7665712" y="943831"/>
            <a:ext cx="0" cy="502920"/>
          </a:xfrm>
          <a:prstGeom prst="line">
            <a:avLst/>
          </a:prstGeom>
          <a:noFill/>
          <a:ln w="12700" cap="flat" cmpd="sng" algn="ctr">
            <a:solidFill>
              <a:srgbClr val="E87722"/>
            </a:solidFill>
            <a:prstDash val="solid"/>
          </a:ln>
          <a:effectLst/>
        </p:spPr>
      </p:cxnSp>
      <p:grpSp>
        <p:nvGrpSpPr>
          <p:cNvPr id="16" name="Group 15"/>
          <p:cNvGrpSpPr/>
          <p:nvPr/>
        </p:nvGrpSpPr>
        <p:grpSpPr>
          <a:xfrm>
            <a:off x="3750811" y="959322"/>
            <a:ext cx="5164590" cy="572731"/>
            <a:chOff x="4975377" y="895360"/>
            <a:chExt cx="6011278" cy="806538"/>
          </a:xfrm>
        </p:grpSpPr>
        <p:grpSp>
          <p:nvGrpSpPr>
            <p:cNvPr id="69" name="Group 68"/>
            <p:cNvGrpSpPr/>
            <p:nvPr/>
          </p:nvGrpSpPr>
          <p:grpSpPr>
            <a:xfrm>
              <a:off x="4975377" y="914399"/>
              <a:ext cx="2565742" cy="772933"/>
              <a:chOff x="4009141" y="1340637"/>
              <a:chExt cx="1929078" cy="828143"/>
            </a:xfrm>
          </p:grpSpPr>
          <p:grpSp>
            <p:nvGrpSpPr>
              <p:cNvPr id="70" name="Group 69"/>
              <p:cNvGrpSpPr/>
              <p:nvPr/>
            </p:nvGrpSpPr>
            <p:grpSpPr>
              <a:xfrm>
                <a:off x="4009141" y="1340637"/>
                <a:ext cx="1929078" cy="828143"/>
                <a:chOff x="31225" y="5845908"/>
                <a:chExt cx="1929078" cy="828143"/>
              </a:xfrm>
            </p:grpSpPr>
            <p:sp>
              <p:nvSpPr>
                <p:cNvPr id="74" name="TextBox 73"/>
                <p:cNvSpPr txBox="1"/>
                <p:nvPr/>
              </p:nvSpPr>
              <p:spPr>
                <a:xfrm>
                  <a:off x="31225" y="5917741"/>
                  <a:ext cx="743647" cy="557256"/>
                </a:xfrm>
                <a:prstGeom prst="rect">
                  <a:avLst/>
                </a:prstGeom>
                <a:noFill/>
              </p:spPr>
              <p:txBody>
                <a:bodyPr wrap="square" lIns="91440" tIns="45720" rIns="91440" bIns="45720" rtlCol="0">
                  <a:spAutoFit/>
                </a:bodyPr>
                <a:lstStyle/>
                <a:p>
                  <a:pPr algn="ctr" defTabSz="914071">
                    <a:spcBef>
                      <a:spcPts val="1400"/>
                    </a:spcBef>
                    <a:defRPr/>
                  </a:pPr>
                  <a:r>
                    <a:rPr lang="en-US" sz="900" kern="0" dirty="0" smtClean="0">
                      <a:solidFill>
                        <a:srgbClr val="444444"/>
                      </a:solidFill>
                      <a:cs typeface="Arial" pitchFamily="34" charset="0"/>
                    </a:rPr>
                    <a:t>27 Ideas Implemented</a:t>
                  </a:r>
                </a:p>
              </p:txBody>
            </p:sp>
            <p:sp>
              <p:nvSpPr>
                <p:cNvPr id="75" name="TextBox 74"/>
                <p:cNvSpPr txBox="1"/>
                <p:nvPr/>
              </p:nvSpPr>
              <p:spPr>
                <a:xfrm>
                  <a:off x="807008" y="5845908"/>
                  <a:ext cx="1153295" cy="828143"/>
                </a:xfrm>
                <a:prstGeom prst="rect">
                  <a:avLst/>
                </a:prstGeom>
                <a:noFill/>
              </p:spPr>
              <p:txBody>
                <a:bodyPr wrap="square" lIns="91440" tIns="45720" rIns="91440" bIns="45720" rtlCol="0">
                  <a:spAutoFit/>
                </a:bodyPr>
                <a:lstStyle/>
                <a:p>
                  <a:pPr algn="ctr" defTabSz="914071">
                    <a:spcBef>
                      <a:spcPts val="1400"/>
                    </a:spcBef>
                    <a:defRPr/>
                  </a:pPr>
                  <a:r>
                    <a:rPr lang="en-US" sz="900" kern="0" dirty="0" smtClean="0">
                      <a:solidFill>
                        <a:srgbClr val="444444"/>
                      </a:solidFill>
                      <a:cs typeface="Arial" pitchFamily="34" charset="0"/>
                    </a:rPr>
                    <a:t>SSMO - $4.7 MM </a:t>
                  </a:r>
                </a:p>
                <a:p>
                  <a:pPr algn="ctr" defTabSz="914071">
                    <a:spcBef>
                      <a:spcPts val="1400"/>
                    </a:spcBef>
                    <a:defRPr/>
                  </a:pPr>
                  <a:r>
                    <a:rPr lang="en-US" sz="900" kern="0" dirty="0" smtClean="0">
                      <a:solidFill>
                        <a:srgbClr val="444444"/>
                      </a:solidFill>
                      <a:cs typeface="Arial" pitchFamily="34" charset="0"/>
                    </a:rPr>
                    <a:t>Govt Pgm– 0.27 MM</a:t>
                  </a:r>
                </a:p>
              </p:txBody>
            </p:sp>
          </p:grpSp>
          <p:cxnSp>
            <p:nvCxnSpPr>
              <p:cNvPr id="71" name="Straight Connector 70"/>
              <p:cNvCxnSpPr/>
              <p:nvPr/>
            </p:nvCxnSpPr>
            <p:spPr>
              <a:xfrm>
                <a:off x="4794465" y="1412470"/>
                <a:ext cx="0" cy="502920"/>
              </a:xfrm>
              <a:prstGeom prst="line">
                <a:avLst/>
              </a:prstGeom>
              <a:noFill/>
              <a:ln w="12700" cap="flat" cmpd="sng" algn="ctr">
                <a:solidFill>
                  <a:srgbClr val="E87722"/>
                </a:solidFill>
                <a:prstDash val="solid"/>
              </a:ln>
              <a:effectLst/>
            </p:spPr>
          </p:cxnSp>
          <p:cxnSp>
            <p:nvCxnSpPr>
              <p:cNvPr id="72" name="Straight Connector 71"/>
              <p:cNvCxnSpPr/>
              <p:nvPr/>
            </p:nvCxnSpPr>
            <p:spPr>
              <a:xfrm>
                <a:off x="5938219" y="1412471"/>
                <a:ext cx="0" cy="502921"/>
              </a:xfrm>
              <a:prstGeom prst="line">
                <a:avLst/>
              </a:prstGeom>
              <a:noFill/>
              <a:ln w="12700" cap="flat" cmpd="sng" algn="ctr">
                <a:solidFill>
                  <a:srgbClr val="E87722"/>
                </a:solidFill>
                <a:prstDash val="solid"/>
              </a:ln>
              <a:effectLst/>
            </p:spPr>
          </p:cxnSp>
        </p:grpSp>
        <p:sp>
          <p:nvSpPr>
            <p:cNvPr id="234" name="TextBox 233"/>
            <p:cNvSpPr txBox="1"/>
            <p:nvPr/>
          </p:nvSpPr>
          <p:spPr>
            <a:xfrm>
              <a:off x="9509919" y="895360"/>
              <a:ext cx="1476736" cy="772933"/>
            </a:xfrm>
            <a:prstGeom prst="rect">
              <a:avLst/>
            </a:prstGeom>
            <a:noFill/>
          </p:spPr>
          <p:txBody>
            <a:bodyPr wrap="square" lIns="91440" tIns="45720" rIns="91440" bIns="45720" rtlCol="0">
              <a:spAutoFit/>
            </a:bodyPr>
            <a:lstStyle/>
            <a:p>
              <a:pPr algn="ctr" defTabSz="914071">
                <a:spcBef>
                  <a:spcPts val="1400"/>
                </a:spcBef>
                <a:defRPr/>
              </a:pPr>
              <a:r>
                <a:rPr lang="en-US" sz="900" kern="0" dirty="0" smtClean="0">
                  <a:solidFill>
                    <a:srgbClr val="D45D00"/>
                  </a:solidFill>
                  <a:cs typeface="Arial" pitchFamily="34" charset="0"/>
                </a:rPr>
                <a:t>24%</a:t>
              </a:r>
              <a:r>
                <a:rPr lang="en-US" sz="900" kern="0" dirty="0" smtClean="0">
                  <a:solidFill>
                    <a:srgbClr val="444444"/>
                  </a:solidFill>
                  <a:cs typeface="Arial" pitchFamily="34" charset="0"/>
                </a:rPr>
                <a:t> Lean Trained </a:t>
              </a:r>
            </a:p>
            <a:p>
              <a:pPr algn="ctr" defTabSz="914071">
                <a:spcBef>
                  <a:spcPts val="1400"/>
                </a:spcBef>
                <a:defRPr/>
              </a:pPr>
              <a:r>
                <a:rPr lang="en-US" sz="900" kern="0" dirty="0" smtClean="0">
                  <a:solidFill>
                    <a:srgbClr val="D45D00"/>
                  </a:solidFill>
                  <a:cs typeface="Arial" pitchFamily="34" charset="0"/>
                </a:rPr>
                <a:t>7%</a:t>
              </a:r>
              <a:r>
                <a:rPr lang="en-US" sz="900" kern="0" dirty="0" smtClean="0">
                  <a:solidFill>
                    <a:srgbClr val="444444"/>
                  </a:solidFill>
                  <a:cs typeface="Arial" pitchFamily="34" charset="0"/>
                </a:rPr>
                <a:t> Lean Certified</a:t>
              </a:r>
            </a:p>
          </p:txBody>
        </p:sp>
        <p:sp>
          <p:nvSpPr>
            <p:cNvPr id="15" name="Rectangle 14"/>
            <p:cNvSpPr/>
            <p:nvPr/>
          </p:nvSpPr>
          <p:spPr>
            <a:xfrm>
              <a:off x="7528719" y="928965"/>
              <a:ext cx="1772782" cy="772933"/>
            </a:xfrm>
            <a:prstGeom prst="rect">
              <a:avLst/>
            </a:prstGeom>
            <a:noFill/>
          </p:spPr>
          <p:txBody>
            <a:bodyPr wrap="square" lIns="91440" tIns="45720" rIns="91440" bIns="45720" rtlCol="0">
              <a:spAutoFit/>
            </a:bodyPr>
            <a:lstStyle/>
            <a:p>
              <a:pPr algn="ctr" defTabSz="914071">
                <a:spcBef>
                  <a:spcPts val="1400"/>
                </a:spcBef>
              </a:pPr>
              <a:r>
                <a:rPr lang="en-US" sz="900" kern="0" dirty="0">
                  <a:solidFill>
                    <a:srgbClr val="444444"/>
                  </a:solidFill>
                  <a:cs typeface="Arial" pitchFamily="34" charset="0"/>
                </a:rPr>
                <a:t>DELI – 0.1 MM</a:t>
              </a:r>
            </a:p>
            <a:p>
              <a:pPr algn="ctr" defTabSz="914071">
                <a:spcBef>
                  <a:spcPts val="1400"/>
                </a:spcBef>
              </a:pPr>
              <a:r>
                <a:rPr lang="en-US" sz="900" kern="0" dirty="0">
                  <a:solidFill>
                    <a:srgbClr val="444444"/>
                  </a:solidFill>
                  <a:cs typeface="Arial" pitchFamily="34" charset="0"/>
                </a:rPr>
                <a:t>Retrofit </a:t>
              </a:r>
              <a:r>
                <a:rPr lang="en-US" sz="900" kern="0" dirty="0" smtClean="0">
                  <a:solidFill>
                    <a:srgbClr val="444444"/>
                  </a:solidFill>
                  <a:cs typeface="Arial" pitchFamily="34" charset="0"/>
                </a:rPr>
                <a:t> - $</a:t>
              </a:r>
              <a:r>
                <a:rPr lang="en-US" sz="900" kern="0" dirty="0">
                  <a:solidFill>
                    <a:srgbClr val="444444"/>
                  </a:solidFill>
                  <a:cs typeface="Arial" pitchFamily="34" charset="0"/>
                </a:rPr>
                <a:t>0.8 MM</a:t>
              </a:r>
            </a:p>
          </p:txBody>
        </p:sp>
      </p:grpSp>
    </p:spTree>
    <p:extLst>
      <p:ext uri="{BB962C8B-B14F-4D97-AF65-F5344CB8AC3E}">
        <p14:creationId xmlns:p14="http://schemas.microsoft.com/office/powerpoint/2010/main" val="3708781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7"/>
          <p:cNvSpPr txBox="1">
            <a:spLocks/>
          </p:cNvSpPr>
          <p:nvPr/>
        </p:nvSpPr>
        <p:spPr>
          <a:xfrm>
            <a:off x="457200" y="392671"/>
            <a:ext cx="822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fontAlgn="base">
              <a:spcBef>
                <a:spcPct val="0"/>
              </a:spcBef>
              <a:spcAft>
                <a:spcPct val="0"/>
              </a:spcAft>
              <a:defRPr b="1">
                <a:latin typeface="+mj-lt"/>
                <a:ea typeface="Geneva" charset="0"/>
                <a:cs typeface="+mj-cs"/>
              </a:defRPr>
            </a:lvl1pPr>
            <a:lvl2pPr fontAlgn="base">
              <a:spcBef>
                <a:spcPct val="0"/>
              </a:spcBef>
              <a:spcAft>
                <a:spcPct val="0"/>
              </a:spcAft>
              <a:defRPr>
                <a:latin typeface="Arial" charset="0"/>
                <a:ea typeface="Geneva" charset="0"/>
                <a:cs typeface="Arial Unicode MS" charset="0"/>
              </a:defRPr>
            </a:lvl2pPr>
            <a:lvl3pPr fontAlgn="base">
              <a:spcBef>
                <a:spcPct val="0"/>
              </a:spcBef>
              <a:spcAft>
                <a:spcPct val="0"/>
              </a:spcAft>
              <a:defRPr>
                <a:latin typeface="Arial" charset="0"/>
                <a:ea typeface="Geneva" charset="0"/>
                <a:cs typeface="Arial Unicode MS" charset="0"/>
              </a:defRPr>
            </a:lvl3pPr>
            <a:lvl4pPr fontAlgn="base">
              <a:spcBef>
                <a:spcPct val="0"/>
              </a:spcBef>
              <a:spcAft>
                <a:spcPct val="0"/>
              </a:spcAft>
              <a:defRPr>
                <a:latin typeface="Arial" charset="0"/>
                <a:ea typeface="Geneva" charset="0"/>
                <a:cs typeface="Arial Unicode MS" charset="0"/>
              </a:defRPr>
            </a:lvl4pPr>
            <a:lvl5pPr fontAlgn="base">
              <a:spcBef>
                <a:spcPct val="0"/>
              </a:spcBef>
              <a:spcAft>
                <a:spcPct val="0"/>
              </a:spcAft>
              <a:defRPr>
                <a:latin typeface="Arial" charset="0"/>
                <a:ea typeface="Geneva" charset="0"/>
                <a:cs typeface="Arial Unicode MS" charset="0"/>
              </a:defRPr>
            </a:lvl5pPr>
            <a:lvl6pPr marL="457200" fontAlgn="base">
              <a:spcBef>
                <a:spcPct val="0"/>
              </a:spcBef>
              <a:spcAft>
                <a:spcPct val="0"/>
              </a:spcAft>
              <a:defRPr>
                <a:latin typeface="Arial" charset="0"/>
                <a:ea typeface="Arial Unicode MS" charset="0"/>
                <a:cs typeface="Arial Unicode MS" charset="0"/>
              </a:defRPr>
            </a:lvl6pPr>
            <a:lvl7pPr marL="914400" fontAlgn="base">
              <a:spcBef>
                <a:spcPct val="0"/>
              </a:spcBef>
              <a:spcAft>
                <a:spcPct val="0"/>
              </a:spcAft>
              <a:defRPr>
                <a:latin typeface="Arial" charset="0"/>
                <a:ea typeface="Arial Unicode MS" charset="0"/>
                <a:cs typeface="Arial Unicode MS" charset="0"/>
              </a:defRPr>
            </a:lvl7pPr>
            <a:lvl8pPr marL="1371600" fontAlgn="base">
              <a:spcBef>
                <a:spcPct val="0"/>
              </a:spcBef>
              <a:spcAft>
                <a:spcPct val="0"/>
              </a:spcAft>
              <a:defRPr>
                <a:latin typeface="Arial" charset="0"/>
                <a:ea typeface="Arial Unicode MS" charset="0"/>
                <a:cs typeface="Arial Unicode MS" charset="0"/>
              </a:defRPr>
            </a:lvl8pPr>
            <a:lvl9pPr marL="1828800" fontAlgn="base">
              <a:spcBef>
                <a:spcPct val="0"/>
              </a:spcBef>
              <a:spcAft>
                <a:spcPct val="0"/>
              </a:spcAft>
              <a:defRPr>
                <a:latin typeface="Arial" charset="0"/>
                <a:ea typeface="Arial Unicode MS" charset="0"/>
                <a:cs typeface="Arial Unicode MS" charset="0"/>
              </a:defRPr>
            </a:lvl9pPr>
          </a:lstStyle>
          <a:p>
            <a:r>
              <a:rPr lang="en-US" dirty="0"/>
              <a:t>CI 2018 Road Map – Rx Claim Dev</a:t>
            </a:r>
          </a:p>
        </p:txBody>
      </p:sp>
      <p:sp>
        <p:nvSpPr>
          <p:cNvPr id="28" name="Rectangle 27"/>
          <p:cNvSpPr/>
          <p:nvPr/>
        </p:nvSpPr>
        <p:spPr>
          <a:xfrm>
            <a:off x="254000" y="5598990"/>
            <a:ext cx="8737600" cy="272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solidFill>
                <a:prstClr val="white"/>
              </a:solidFill>
            </a:endParaRPr>
          </a:p>
        </p:txBody>
      </p:sp>
      <p:sp>
        <p:nvSpPr>
          <p:cNvPr id="40" name="TextBox 39"/>
          <p:cNvSpPr txBox="1"/>
          <p:nvPr/>
        </p:nvSpPr>
        <p:spPr>
          <a:xfrm>
            <a:off x="955059" y="898526"/>
            <a:ext cx="2739640" cy="1169551"/>
          </a:xfrm>
          <a:prstGeom prst="rect">
            <a:avLst/>
          </a:prstGeom>
          <a:noFill/>
        </p:spPr>
        <p:txBody>
          <a:bodyPr wrap="square" lIns="91440" tIns="45720" rIns="91440" bIns="45720" rtlCol="0">
            <a:spAutoFit/>
          </a:bodyPr>
          <a:lstStyle/>
          <a:p>
            <a:pPr>
              <a:spcBef>
                <a:spcPts val="600"/>
              </a:spcBef>
            </a:pPr>
            <a:r>
              <a:rPr lang="en-US" sz="1100" b="1" dirty="0">
                <a:solidFill>
                  <a:srgbClr val="E87722"/>
                </a:solidFill>
              </a:rPr>
              <a:t>Execution, Simplification &amp; Cost </a:t>
            </a:r>
            <a:r>
              <a:rPr lang="en-US" sz="1100" b="1" dirty="0" smtClean="0">
                <a:solidFill>
                  <a:srgbClr val="E87722"/>
                </a:solidFill>
              </a:rPr>
              <a:t>Management</a:t>
            </a:r>
          </a:p>
          <a:p>
            <a:pPr marL="285750" indent="-285750">
              <a:spcBef>
                <a:spcPts val="600"/>
              </a:spcBef>
              <a:buFont typeface="Arial" panose="020B0604020202020204" pitchFamily="34" charset="0"/>
              <a:buChar char="•"/>
            </a:pPr>
            <a:r>
              <a:rPr lang="en-US" sz="1100" dirty="0">
                <a:solidFill>
                  <a:srgbClr val="444444"/>
                </a:solidFill>
              </a:rPr>
              <a:t>Reduce P1 &amp; P2 Incidents</a:t>
            </a:r>
          </a:p>
          <a:p>
            <a:pPr marL="285750" indent="-285750">
              <a:spcBef>
                <a:spcPts val="600"/>
              </a:spcBef>
              <a:buFont typeface="Arial" panose="020B0604020202020204" pitchFamily="34" charset="0"/>
              <a:buChar char="•"/>
            </a:pPr>
            <a:r>
              <a:rPr lang="en-US" sz="1100" dirty="0" smtClean="0">
                <a:solidFill>
                  <a:srgbClr val="444444"/>
                </a:solidFill>
              </a:rPr>
              <a:t>Improve </a:t>
            </a:r>
            <a:r>
              <a:rPr lang="en-US" sz="1100" dirty="0">
                <a:solidFill>
                  <a:srgbClr val="444444"/>
                </a:solidFill>
              </a:rPr>
              <a:t>Pre / Prod Defect Density</a:t>
            </a:r>
          </a:p>
          <a:p>
            <a:pPr>
              <a:spcBef>
                <a:spcPts val="600"/>
              </a:spcBef>
            </a:pPr>
            <a:endParaRPr lang="en-US" sz="1100" dirty="0">
              <a:solidFill>
                <a:srgbClr val="E87722"/>
              </a:solidFill>
            </a:endParaRPr>
          </a:p>
        </p:txBody>
      </p:sp>
      <p:sp>
        <p:nvSpPr>
          <p:cNvPr id="41" name="TextBox 40"/>
          <p:cNvSpPr txBox="1"/>
          <p:nvPr/>
        </p:nvSpPr>
        <p:spPr>
          <a:xfrm>
            <a:off x="0" y="2819410"/>
            <a:ext cx="2119794" cy="1092607"/>
          </a:xfrm>
          <a:prstGeom prst="rect">
            <a:avLst/>
          </a:prstGeom>
          <a:noFill/>
        </p:spPr>
        <p:txBody>
          <a:bodyPr wrap="square" lIns="91440" tIns="45720" rIns="91440" bIns="45720" rtlCol="0">
            <a:spAutoFit/>
          </a:bodyPr>
          <a:lstStyle/>
          <a:p>
            <a:pPr>
              <a:spcBef>
                <a:spcPts val="600"/>
              </a:spcBef>
            </a:pPr>
            <a:r>
              <a:rPr lang="en-US" sz="1100" b="1" dirty="0">
                <a:solidFill>
                  <a:srgbClr val="E87722"/>
                </a:solidFill>
              </a:rPr>
              <a:t>Innovation / Cost </a:t>
            </a:r>
            <a:r>
              <a:rPr lang="en-US" sz="1100" b="1" dirty="0" smtClean="0">
                <a:solidFill>
                  <a:srgbClr val="E87722"/>
                </a:solidFill>
              </a:rPr>
              <a:t>Saving</a:t>
            </a:r>
          </a:p>
          <a:p>
            <a:pPr marL="285750" indent="-285750">
              <a:spcBef>
                <a:spcPts val="600"/>
              </a:spcBef>
              <a:buFont typeface="Arial" panose="020B0604020202020204" pitchFamily="34" charset="0"/>
              <a:buChar char="•"/>
            </a:pPr>
            <a:r>
              <a:rPr lang="en-US" sz="1100" dirty="0">
                <a:solidFill>
                  <a:srgbClr val="444444"/>
                </a:solidFill>
              </a:rPr>
              <a:t>$ 5.5 MM Business Impact</a:t>
            </a:r>
          </a:p>
          <a:p>
            <a:pPr marL="285750" indent="-285750">
              <a:spcBef>
                <a:spcPts val="600"/>
              </a:spcBef>
              <a:buFont typeface="Arial" panose="020B0604020202020204" pitchFamily="34" charset="0"/>
              <a:buChar char="•"/>
            </a:pPr>
            <a:r>
              <a:rPr lang="en-US" sz="1100" dirty="0">
                <a:solidFill>
                  <a:srgbClr val="444444"/>
                </a:solidFill>
              </a:rPr>
              <a:t>Implement Ideation Council towards Innovation</a:t>
            </a:r>
            <a:endParaRPr lang="en-US" sz="1100" dirty="0">
              <a:solidFill>
                <a:srgbClr val="E87722"/>
              </a:solidFill>
            </a:endParaRPr>
          </a:p>
        </p:txBody>
      </p:sp>
      <p:sp>
        <p:nvSpPr>
          <p:cNvPr id="42" name="TextBox 41"/>
          <p:cNvSpPr txBox="1"/>
          <p:nvPr/>
        </p:nvSpPr>
        <p:spPr>
          <a:xfrm>
            <a:off x="6767437" y="3021457"/>
            <a:ext cx="2528973" cy="1169551"/>
          </a:xfrm>
          <a:prstGeom prst="rect">
            <a:avLst/>
          </a:prstGeom>
          <a:noFill/>
        </p:spPr>
        <p:txBody>
          <a:bodyPr wrap="square" lIns="91440" tIns="45720" rIns="91440" bIns="45720" rtlCol="0">
            <a:spAutoFit/>
          </a:bodyPr>
          <a:lstStyle>
            <a:defPPr>
              <a:defRPr lang="en-US"/>
            </a:defPPr>
            <a:lvl1pPr>
              <a:spcBef>
                <a:spcPts val="600"/>
              </a:spcBef>
              <a:defRPr sz="1600">
                <a:solidFill>
                  <a:srgbClr val="E87722"/>
                </a:solidFill>
              </a:defRPr>
            </a:lvl1pPr>
          </a:lstStyle>
          <a:p>
            <a:r>
              <a:rPr lang="en-US" sz="1100" b="1" dirty="0"/>
              <a:t>Culture &amp; People </a:t>
            </a:r>
            <a:r>
              <a:rPr lang="en-US" sz="1100" b="1" dirty="0" smtClean="0"/>
              <a:t>Engagement</a:t>
            </a:r>
          </a:p>
          <a:p>
            <a:pPr marL="171450" indent="-171450">
              <a:buFont typeface="Arial" panose="020B0604020202020204" pitchFamily="34" charset="0"/>
              <a:buChar char="•"/>
            </a:pPr>
            <a:r>
              <a:rPr lang="en-US" sz="1100" dirty="0">
                <a:solidFill>
                  <a:srgbClr val="444444"/>
                </a:solidFill>
              </a:rPr>
              <a:t>Improve Bright Idea penetration and </a:t>
            </a:r>
            <a:r>
              <a:rPr lang="en-US" sz="1100" dirty="0" smtClean="0">
                <a:solidFill>
                  <a:srgbClr val="444444"/>
                </a:solidFill>
              </a:rPr>
              <a:t>Implementation</a:t>
            </a:r>
          </a:p>
          <a:p>
            <a:pPr marL="171450" indent="-171450">
              <a:buFont typeface="Arial" panose="020B0604020202020204" pitchFamily="34" charset="0"/>
              <a:buChar char="•"/>
            </a:pPr>
            <a:r>
              <a:rPr lang="en-US" sz="1100" dirty="0" smtClean="0">
                <a:solidFill>
                  <a:srgbClr val="444444"/>
                </a:solidFill>
              </a:rPr>
              <a:t>Improve Lean and GB certification</a:t>
            </a:r>
            <a:endParaRPr lang="en-US" sz="1100" dirty="0">
              <a:solidFill>
                <a:srgbClr val="444444"/>
              </a:solidFill>
            </a:endParaRPr>
          </a:p>
          <a:p>
            <a:endParaRPr lang="en-US" sz="1100" dirty="0"/>
          </a:p>
        </p:txBody>
      </p:sp>
      <p:sp>
        <p:nvSpPr>
          <p:cNvPr id="43" name="TextBox 42"/>
          <p:cNvSpPr txBox="1"/>
          <p:nvPr/>
        </p:nvSpPr>
        <p:spPr>
          <a:xfrm>
            <a:off x="5136747" y="5444813"/>
            <a:ext cx="2713285" cy="923330"/>
          </a:xfrm>
          <a:prstGeom prst="rect">
            <a:avLst/>
          </a:prstGeom>
          <a:noFill/>
        </p:spPr>
        <p:txBody>
          <a:bodyPr wrap="square" lIns="91440" tIns="45720" rIns="91440" bIns="45720" rtlCol="0">
            <a:spAutoFit/>
          </a:bodyPr>
          <a:lstStyle/>
          <a:p>
            <a:pPr>
              <a:spcBef>
                <a:spcPts val="600"/>
              </a:spcBef>
            </a:pPr>
            <a:r>
              <a:rPr lang="en-US" sz="1100" b="1" dirty="0">
                <a:solidFill>
                  <a:srgbClr val="E87722"/>
                </a:solidFill>
              </a:rPr>
              <a:t>Business Integration and </a:t>
            </a:r>
            <a:r>
              <a:rPr lang="en-US" sz="1100" b="1" dirty="0" smtClean="0">
                <a:solidFill>
                  <a:srgbClr val="E87722"/>
                </a:solidFill>
              </a:rPr>
              <a:t>Alignmen</a:t>
            </a:r>
            <a:r>
              <a:rPr lang="en-US" sz="1100" dirty="0" smtClean="0">
                <a:solidFill>
                  <a:srgbClr val="E87722"/>
                </a:solidFill>
              </a:rPr>
              <a:t>t</a:t>
            </a:r>
          </a:p>
          <a:p>
            <a:pPr marL="171450" indent="-171450">
              <a:spcBef>
                <a:spcPts val="600"/>
              </a:spcBef>
              <a:buFont typeface="Arial" panose="020B0604020202020204" pitchFamily="34" charset="0"/>
              <a:buChar char="•"/>
            </a:pPr>
            <a:r>
              <a:rPr lang="en-US" sz="1100" dirty="0">
                <a:solidFill>
                  <a:srgbClr val="444444"/>
                </a:solidFill>
              </a:rPr>
              <a:t>Rx Manual Claim Automation </a:t>
            </a:r>
          </a:p>
          <a:p>
            <a:pPr marL="171450" indent="-171450">
              <a:spcBef>
                <a:spcPts val="600"/>
              </a:spcBef>
              <a:buFont typeface="Arial" panose="020B0604020202020204" pitchFamily="34" charset="0"/>
              <a:buChar char="•"/>
            </a:pPr>
            <a:r>
              <a:rPr lang="en-US" sz="1100" dirty="0">
                <a:solidFill>
                  <a:srgbClr val="444444"/>
                </a:solidFill>
              </a:rPr>
              <a:t>BOM Opportunities – Client onboarding TAT etc</a:t>
            </a:r>
            <a:r>
              <a:rPr lang="en-US" sz="1100" dirty="0" smtClean="0">
                <a:solidFill>
                  <a:srgbClr val="444444"/>
                </a:solidFill>
              </a:rPr>
              <a:t>.</a:t>
            </a:r>
            <a:endParaRPr lang="en-US" sz="1100" dirty="0">
              <a:solidFill>
                <a:srgbClr val="E87722"/>
              </a:solidFill>
            </a:endParaRPr>
          </a:p>
        </p:txBody>
      </p:sp>
      <p:sp>
        <p:nvSpPr>
          <p:cNvPr id="26" name="Slide Number Placeholder 2"/>
          <p:cNvSpPr txBox="1">
            <a:spLocks/>
          </p:cNvSpPr>
          <p:nvPr/>
        </p:nvSpPr>
        <p:spPr>
          <a:xfrm>
            <a:off x="4110572" y="6485116"/>
            <a:ext cx="4336484" cy="179309"/>
          </a:xfrm>
          <a:prstGeom prst="rect">
            <a:avLst/>
          </a:prstGeom>
        </p:spPr>
        <p:txBody>
          <a:bodyPr vert="horz" lIns="0" tIns="0" rIns="0" bIns="0" rtlCol="0" anchor="b" anchorCtr="0"/>
          <a:lstStyle>
            <a:defPPr>
              <a:defRPr lang="en-US"/>
            </a:defPPr>
            <a:lvl1pPr marL="0" algn="r" defTabSz="932742" rtl="0" eaLnBrk="1" latinLnBrk="0" hangingPunct="1">
              <a:defRPr lang="en-US" sz="700" kern="1200" smtClean="0">
                <a:gradFill>
                  <a:gsLst>
                    <a:gs pos="15929">
                      <a:schemeClr val="tx1"/>
                    </a:gs>
                    <a:gs pos="44000">
                      <a:schemeClr val="tx1"/>
                    </a:gs>
                  </a:gsLst>
                  <a:lin ang="5400000" scaled="1"/>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sz="600" dirty="0">
                <a:solidFill>
                  <a:srgbClr val="53565A"/>
                </a:solidFill>
              </a:rPr>
              <a:t>Confidential property of Optum. Do not distribute or reproduce without express permission from Optum.</a:t>
            </a:r>
          </a:p>
        </p:txBody>
      </p:sp>
      <p:grpSp>
        <p:nvGrpSpPr>
          <p:cNvPr id="27" name="Group 26"/>
          <p:cNvGrpSpPr/>
          <p:nvPr/>
        </p:nvGrpSpPr>
        <p:grpSpPr>
          <a:xfrm>
            <a:off x="1905002" y="962773"/>
            <a:ext cx="5029199" cy="5160443"/>
            <a:chOff x="1916287" y="1127187"/>
            <a:chExt cx="4910679" cy="4816413"/>
          </a:xfrm>
        </p:grpSpPr>
        <p:sp>
          <p:nvSpPr>
            <p:cNvPr id="29" name="Orange Diamond Large"/>
            <p:cNvSpPr>
              <a:spLocks noChangeAspect="1"/>
            </p:cNvSpPr>
            <p:nvPr/>
          </p:nvSpPr>
          <p:spPr>
            <a:xfrm>
              <a:off x="2085626" y="1296527"/>
              <a:ext cx="4572000" cy="4477733"/>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EAEAEA"/>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sp>
          <p:nvSpPr>
            <p:cNvPr id="30" name="Freeform 29"/>
            <p:cNvSpPr>
              <a:spLocks noEditPoints="1"/>
            </p:cNvSpPr>
            <p:nvPr/>
          </p:nvSpPr>
          <p:spPr bwMode="auto">
            <a:xfrm>
              <a:off x="2954306" y="2118072"/>
              <a:ext cx="2834640" cy="2834640"/>
            </a:xfrm>
            <a:custGeom>
              <a:avLst/>
              <a:gdLst>
                <a:gd name="T0" fmla="*/ 1255 w 1333"/>
                <a:gd name="T1" fmla="*/ 673 h 1325"/>
                <a:gd name="T2" fmla="*/ 1255 w 1333"/>
                <a:gd name="T3" fmla="*/ 627 h 1325"/>
                <a:gd name="T4" fmla="*/ 1255 w 1333"/>
                <a:gd name="T5" fmla="*/ 626 h 1325"/>
                <a:gd name="T6" fmla="*/ 1274 w 1333"/>
                <a:gd name="T7" fmla="*/ 607 h 1325"/>
                <a:gd name="T8" fmla="*/ 1332 w 1333"/>
                <a:gd name="T9" fmla="*/ 571 h 1325"/>
                <a:gd name="T10" fmla="*/ 1319 w 1333"/>
                <a:gd name="T11" fmla="*/ 504 h 1325"/>
                <a:gd name="T12" fmla="*/ 1298 w 1333"/>
                <a:gd name="T13" fmla="*/ 487 h 1325"/>
                <a:gd name="T14" fmla="*/ 1245 w 1333"/>
                <a:gd name="T15" fmla="*/ 497 h 1325"/>
                <a:gd name="T16" fmla="*/ 1196 w 1333"/>
                <a:gd name="T17" fmla="*/ 398 h 1325"/>
                <a:gd name="T18" fmla="*/ 1209 w 1333"/>
                <a:gd name="T19" fmla="*/ 268 h 1325"/>
                <a:gd name="T20" fmla="*/ 1193 w 1333"/>
                <a:gd name="T21" fmla="*/ 258 h 1325"/>
                <a:gd name="T22" fmla="*/ 1113 w 1333"/>
                <a:gd name="T23" fmla="*/ 281 h 1325"/>
                <a:gd name="T24" fmla="*/ 1081 w 1333"/>
                <a:gd name="T25" fmla="*/ 162 h 1325"/>
                <a:gd name="T26" fmla="*/ 1005 w 1333"/>
                <a:gd name="T27" fmla="*/ 87 h 1325"/>
                <a:gd name="T28" fmla="*/ 987 w 1333"/>
                <a:gd name="T29" fmla="*/ 97 h 1325"/>
                <a:gd name="T30" fmla="*/ 847 w 1333"/>
                <a:gd name="T31" fmla="*/ 93 h 1325"/>
                <a:gd name="T32" fmla="*/ 841 w 1333"/>
                <a:gd name="T33" fmla="*/ 17 h 1325"/>
                <a:gd name="T34" fmla="*/ 767 w 1333"/>
                <a:gd name="T35" fmla="*/ 2 h 1325"/>
                <a:gd name="T36" fmla="*/ 735 w 1333"/>
                <a:gd name="T37" fmla="*/ 72 h 1325"/>
                <a:gd name="T38" fmla="*/ 641 w 1333"/>
                <a:gd name="T39" fmla="*/ 78 h 1325"/>
                <a:gd name="T40" fmla="*/ 606 w 1333"/>
                <a:gd name="T41" fmla="*/ 14 h 1325"/>
                <a:gd name="T42" fmla="*/ 580 w 1333"/>
                <a:gd name="T43" fmla="*/ 0 h 1325"/>
                <a:gd name="T44" fmla="*/ 503 w 1333"/>
                <a:gd name="T45" fmla="*/ 85 h 1325"/>
                <a:gd name="T46" fmla="*/ 405 w 1333"/>
                <a:gd name="T47" fmla="*/ 138 h 1325"/>
                <a:gd name="T48" fmla="*/ 367 w 1333"/>
                <a:gd name="T49" fmla="*/ 94 h 1325"/>
                <a:gd name="T50" fmla="*/ 347 w 1333"/>
                <a:gd name="T51" fmla="*/ 81 h 1325"/>
                <a:gd name="T52" fmla="*/ 295 w 1333"/>
                <a:gd name="T53" fmla="*/ 192 h 1325"/>
                <a:gd name="T54" fmla="*/ 236 w 1333"/>
                <a:gd name="T55" fmla="*/ 270 h 1325"/>
                <a:gd name="T56" fmla="*/ 217 w 1333"/>
                <a:gd name="T57" fmla="*/ 280 h 1325"/>
                <a:gd name="T58" fmla="*/ 157 w 1333"/>
                <a:gd name="T59" fmla="*/ 247 h 1325"/>
                <a:gd name="T60" fmla="*/ 95 w 1333"/>
                <a:gd name="T61" fmla="*/ 328 h 1325"/>
                <a:gd name="T62" fmla="*/ 118 w 1333"/>
                <a:gd name="T63" fmla="*/ 467 h 1325"/>
                <a:gd name="T64" fmla="*/ 25 w 1333"/>
                <a:gd name="T65" fmla="*/ 488 h 1325"/>
                <a:gd name="T66" fmla="*/ 85 w 1333"/>
                <a:gd name="T67" fmla="*/ 691 h 1325"/>
                <a:gd name="T68" fmla="*/ 41 w 1333"/>
                <a:gd name="T69" fmla="*/ 838 h 1325"/>
                <a:gd name="T70" fmla="*/ 142 w 1333"/>
                <a:gd name="T71" fmla="*/ 918 h 1325"/>
                <a:gd name="T72" fmla="*/ 147 w 1333"/>
                <a:gd name="T73" fmla="*/ 1067 h 1325"/>
                <a:gd name="T74" fmla="*/ 280 w 1333"/>
                <a:gd name="T75" fmla="*/ 1100 h 1325"/>
                <a:gd name="T76" fmla="*/ 335 w 1333"/>
                <a:gd name="T77" fmla="*/ 1237 h 1325"/>
                <a:gd name="T78" fmla="*/ 473 w 1333"/>
                <a:gd name="T79" fmla="*/ 1214 h 1325"/>
                <a:gd name="T80" fmla="*/ 571 w 1333"/>
                <a:gd name="T81" fmla="*/ 1323 h 1325"/>
                <a:gd name="T82" fmla="*/ 667 w 1333"/>
                <a:gd name="T83" fmla="*/ 1248 h 1325"/>
                <a:gd name="T84" fmla="*/ 755 w 1333"/>
                <a:gd name="T85" fmla="*/ 1325 h 1325"/>
                <a:gd name="T86" fmla="*/ 859 w 1333"/>
                <a:gd name="T87" fmla="*/ 1217 h 1325"/>
                <a:gd name="T88" fmla="*/ 991 w 1333"/>
                <a:gd name="T89" fmla="*/ 1244 h 1325"/>
                <a:gd name="T90" fmla="*/ 1056 w 1333"/>
                <a:gd name="T91" fmla="*/ 1102 h 1325"/>
                <a:gd name="T92" fmla="*/ 1109 w 1333"/>
                <a:gd name="T93" fmla="*/ 1051 h 1325"/>
                <a:gd name="T94" fmla="*/ 1168 w 1333"/>
                <a:gd name="T95" fmla="*/ 1073 h 1325"/>
                <a:gd name="T96" fmla="*/ 1201 w 1333"/>
                <a:gd name="T97" fmla="*/ 1068 h 1325"/>
                <a:gd name="T98" fmla="*/ 1189 w 1333"/>
                <a:gd name="T99" fmla="*/ 941 h 1325"/>
                <a:gd name="T100" fmla="*/ 1224 w 1333"/>
                <a:gd name="T101" fmla="*/ 854 h 1325"/>
                <a:gd name="T102" fmla="*/ 1295 w 1333"/>
                <a:gd name="T103" fmla="*/ 852 h 1325"/>
                <a:gd name="T104" fmla="*/ 1331 w 1333"/>
                <a:gd name="T105" fmla="*/ 760 h 1325"/>
                <a:gd name="T106" fmla="*/ 1150 w 1333"/>
                <a:gd name="T107" fmla="*/ 615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33" h="1325">
                  <a:moveTo>
                    <a:pt x="1313" y="740"/>
                  </a:moveTo>
                  <a:cubicBezTo>
                    <a:pt x="1270" y="731"/>
                    <a:pt x="1270" y="731"/>
                    <a:pt x="1270" y="731"/>
                  </a:cubicBezTo>
                  <a:cubicBezTo>
                    <a:pt x="1260" y="729"/>
                    <a:pt x="1254" y="720"/>
                    <a:pt x="1254" y="708"/>
                  </a:cubicBezTo>
                  <a:cubicBezTo>
                    <a:pt x="1254" y="707"/>
                    <a:pt x="1254" y="706"/>
                    <a:pt x="1254" y="704"/>
                  </a:cubicBezTo>
                  <a:cubicBezTo>
                    <a:pt x="1255" y="698"/>
                    <a:pt x="1255" y="686"/>
                    <a:pt x="1255" y="673"/>
                  </a:cubicBezTo>
                  <a:cubicBezTo>
                    <a:pt x="1255" y="667"/>
                    <a:pt x="1255" y="660"/>
                    <a:pt x="1255" y="653"/>
                  </a:cubicBezTo>
                  <a:cubicBezTo>
                    <a:pt x="1255" y="644"/>
                    <a:pt x="1255" y="635"/>
                    <a:pt x="1255" y="628"/>
                  </a:cubicBezTo>
                  <a:cubicBezTo>
                    <a:pt x="1255" y="628"/>
                    <a:pt x="1255" y="628"/>
                    <a:pt x="1255" y="627"/>
                  </a:cubicBezTo>
                  <a:cubicBezTo>
                    <a:pt x="1255" y="627"/>
                    <a:pt x="1255" y="627"/>
                    <a:pt x="1255" y="627"/>
                  </a:cubicBezTo>
                  <a:cubicBezTo>
                    <a:pt x="1255" y="627"/>
                    <a:pt x="1255" y="627"/>
                    <a:pt x="1255" y="627"/>
                  </a:cubicBezTo>
                  <a:cubicBezTo>
                    <a:pt x="1255" y="627"/>
                    <a:pt x="1255" y="627"/>
                    <a:pt x="1255" y="627"/>
                  </a:cubicBezTo>
                  <a:cubicBezTo>
                    <a:pt x="1255" y="627"/>
                    <a:pt x="1255" y="626"/>
                    <a:pt x="1255" y="626"/>
                  </a:cubicBezTo>
                  <a:cubicBezTo>
                    <a:pt x="1255" y="626"/>
                    <a:pt x="1255" y="626"/>
                    <a:pt x="1255" y="626"/>
                  </a:cubicBezTo>
                  <a:cubicBezTo>
                    <a:pt x="1255" y="626"/>
                    <a:pt x="1255" y="626"/>
                    <a:pt x="1255" y="626"/>
                  </a:cubicBezTo>
                  <a:cubicBezTo>
                    <a:pt x="1255" y="626"/>
                    <a:pt x="1255" y="626"/>
                    <a:pt x="1255" y="626"/>
                  </a:cubicBezTo>
                  <a:cubicBezTo>
                    <a:pt x="1255" y="626"/>
                    <a:pt x="1255" y="626"/>
                    <a:pt x="1255" y="626"/>
                  </a:cubicBezTo>
                  <a:cubicBezTo>
                    <a:pt x="1255" y="626"/>
                    <a:pt x="1255" y="626"/>
                    <a:pt x="1255" y="626"/>
                  </a:cubicBezTo>
                  <a:cubicBezTo>
                    <a:pt x="1255" y="625"/>
                    <a:pt x="1255" y="625"/>
                    <a:pt x="1255" y="624"/>
                  </a:cubicBezTo>
                  <a:cubicBezTo>
                    <a:pt x="1255" y="624"/>
                    <a:pt x="1255" y="624"/>
                    <a:pt x="1255" y="624"/>
                  </a:cubicBezTo>
                  <a:cubicBezTo>
                    <a:pt x="1258" y="608"/>
                    <a:pt x="1273" y="607"/>
                    <a:pt x="1274" y="607"/>
                  </a:cubicBezTo>
                  <a:cubicBezTo>
                    <a:pt x="1274" y="607"/>
                    <a:pt x="1274" y="607"/>
                    <a:pt x="1274" y="607"/>
                  </a:cubicBezTo>
                  <a:cubicBezTo>
                    <a:pt x="1274" y="607"/>
                    <a:pt x="1286" y="605"/>
                    <a:pt x="1306" y="601"/>
                  </a:cubicBezTo>
                  <a:cubicBezTo>
                    <a:pt x="1309" y="601"/>
                    <a:pt x="1312" y="600"/>
                    <a:pt x="1315" y="600"/>
                  </a:cubicBezTo>
                  <a:cubicBezTo>
                    <a:pt x="1330" y="597"/>
                    <a:pt x="1333" y="587"/>
                    <a:pt x="1333" y="579"/>
                  </a:cubicBezTo>
                  <a:cubicBezTo>
                    <a:pt x="1333" y="575"/>
                    <a:pt x="1332" y="571"/>
                    <a:pt x="1332" y="571"/>
                  </a:cubicBezTo>
                  <a:cubicBezTo>
                    <a:pt x="1332" y="571"/>
                    <a:pt x="1323" y="527"/>
                    <a:pt x="1319" y="505"/>
                  </a:cubicBezTo>
                  <a:cubicBezTo>
                    <a:pt x="1319" y="505"/>
                    <a:pt x="1319" y="505"/>
                    <a:pt x="1319" y="504"/>
                  </a:cubicBezTo>
                  <a:cubicBezTo>
                    <a:pt x="1319" y="504"/>
                    <a:pt x="1319" y="504"/>
                    <a:pt x="1319" y="504"/>
                  </a:cubicBezTo>
                  <a:cubicBezTo>
                    <a:pt x="1319" y="504"/>
                    <a:pt x="1319" y="504"/>
                    <a:pt x="1319" y="504"/>
                  </a:cubicBezTo>
                  <a:cubicBezTo>
                    <a:pt x="1319" y="504"/>
                    <a:pt x="1319" y="504"/>
                    <a:pt x="1319" y="504"/>
                  </a:cubicBezTo>
                  <a:cubicBezTo>
                    <a:pt x="1319" y="504"/>
                    <a:pt x="1319" y="504"/>
                    <a:pt x="1319" y="503"/>
                  </a:cubicBezTo>
                  <a:cubicBezTo>
                    <a:pt x="1319" y="503"/>
                    <a:pt x="1319" y="503"/>
                    <a:pt x="1319" y="502"/>
                  </a:cubicBezTo>
                  <a:cubicBezTo>
                    <a:pt x="1319" y="502"/>
                    <a:pt x="1319" y="502"/>
                    <a:pt x="1319" y="502"/>
                  </a:cubicBezTo>
                  <a:cubicBezTo>
                    <a:pt x="1315" y="490"/>
                    <a:pt x="1305" y="487"/>
                    <a:pt x="1299" y="487"/>
                  </a:cubicBezTo>
                  <a:cubicBezTo>
                    <a:pt x="1298" y="487"/>
                    <a:pt x="1298" y="487"/>
                    <a:pt x="1298" y="487"/>
                  </a:cubicBezTo>
                  <a:cubicBezTo>
                    <a:pt x="1298" y="487"/>
                    <a:pt x="1298" y="487"/>
                    <a:pt x="1298" y="487"/>
                  </a:cubicBezTo>
                  <a:cubicBezTo>
                    <a:pt x="1295" y="487"/>
                    <a:pt x="1293" y="488"/>
                    <a:pt x="1293" y="488"/>
                  </a:cubicBezTo>
                  <a:cubicBezTo>
                    <a:pt x="1293" y="488"/>
                    <a:pt x="1264" y="493"/>
                    <a:pt x="1248" y="496"/>
                  </a:cubicBezTo>
                  <a:cubicBezTo>
                    <a:pt x="1247" y="496"/>
                    <a:pt x="1246" y="497"/>
                    <a:pt x="1245" y="497"/>
                  </a:cubicBezTo>
                  <a:cubicBezTo>
                    <a:pt x="1245" y="497"/>
                    <a:pt x="1245" y="497"/>
                    <a:pt x="1245" y="497"/>
                  </a:cubicBezTo>
                  <a:cubicBezTo>
                    <a:pt x="1245" y="497"/>
                    <a:pt x="1245" y="497"/>
                    <a:pt x="1245" y="497"/>
                  </a:cubicBezTo>
                  <a:cubicBezTo>
                    <a:pt x="1232" y="496"/>
                    <a:pt x="1226" y="482"/>
                    <a:pt x="1225" y="478"/>
                  </a:cubicBezTo>
                  <a:cubicBezTo>
                    <a:pt x="1225" y="478"/>
                    <a:pt x="1225" y="477"/>
                    <a:pt x="1225" y="477"/>
                  </a:cubicBezTo>
                  <a:cubicBezTo>
                    <a:pt x="1223" y="473"/>
                    <a:pt x="1215" y="449"/>
                    <a:pt x="1201" y="419"/>
                  </a:cubicBezTo>
                  <a:cubicBezTo>
                    <a:pt x="1197" y="410"/>
                    <a:pt x="1196" y="403"/>
                    <a:pt x="1196" y="398"/>
                  </a:cubicBezTo>
                  <a:cubicBezTo>
                    <a:pt x="1196" y="386"/>
                    <a:pt x="1203" y="383"/>
                    <a:pt x="1203" y="383"/>
                  </a:cubicBezTo>
                  <a:cubicBezTo>
                    <a:pt x="1203" y="383"/>
                    <a:pt x="1225" y="368"/>
                    <a:pt x="1243" y="357"/>
                  </a:cubicBezTo>
                  <a:cubicBezTo>
                    <a:pt x="1250" y="352"/>
                    <a:pt x="1252" y="346"/>
                    <a:pt x="1252" y="341"/>
                  </a:cubicBezTo>
                  <a:cubicBezTo>
                    <a:pt x="1252" y="333"/>
                    <a:pt x="1247" y="327"/>
                    <a:pt x="1247" y="327"/>
                  </a:cubicBezTo>
                  <a:cubicBezTo>
                    <a:pt x="1247" y="327"/>
                    <a:pt x="1221" y="286"/>
                    <a:pt x="1209" y="268"/>
                  </a:cubicBezTo>
                  <a:cubicBezTo>
                    <a:pt x="1209" y="267"/>
                    <a:pt x="1209" y="267"/>
                    <a:pt x="1209" y="267"/>
                  </a:cubicBezTo>
                  <a:cubicBezTo>
                    <a:pt x="1209" y="267"/>
                    <a:pt x="1209" y="267"/>
                    <a:pt x="1209" y="267"/>
                  </a:cubicBezTo>
                  <a:cubicBezTo>
                    <a:pt x="1209" y="267"/>
                    <a:pt x="1209" y="267"/>
                    <a:pt x="1209" y="267"/>
                  </a:cubicBezTo>
                  <a:cubicBezTo>
                    <a:pt x="1204" y="260"/>
                    <a:pt x="1198" y="258"/>
                    <a:pt x="1193" y="258"/>
                  </a:cubicBezTo>
                  <a:cubicBezTo>
                    <a:pt x="1193" y="258"/>
                    <a:pt x="1193" y="258"/>
                    <a:pt x="1193" y="258"/>
                  </a:cubicBezTo>
                  <a:cubicBezTo>
                    <a:pt x="1193" y="258"/>
                    <a:pt x="1193" y="258"/>
                    <a:pt x="1193" y="258"/>
                  </a:cubicBezTo>
                  <a:cubicBezTo>
                    <a:pt x="1185" y="258"/>
                    <a:pt x="1178" y="263"/>
                    <a:pt x="1178" y="263"/>
                  </a:cubicBezTo>
                  <a:cubicBezTo>
                    <a:pt x="1178" y="263"/>
                    <a:pt x="1149" y="282"/>
                    <a:pt x="1141" y="287"/>
                  </a:cubicBezTo>
                  <a:cubicBezTo>
                    <a:pt x="1139" y="289"/>
                    <a:pt x="1136" y="289"/>
                    <a:pt x="1133" y="289"/>
                  </a:cubicBezTo>
                  <a:cubicBezTo>
                    <a:pt x="1125" y="289"/>
                    <a:pt x="1115" y="284"/>
                    <a:pt x="1113" y="281"/>
                  </a:cubicBezTo>
                  <a:cubicBezTo>
                    <a:pt x="1113" y="280"/>
                    <a:pt x="1113" y="280"/>
                    <a:pt x="1113" y="280"/>
                  </a:cubicBezTo>
                  <a:cubicBezTo>
                    <a:pt x="1110" y="276"/>
                    <a:pt x="1079" y="244"/>
                    <a:pt x="1061" y="227"/>
                  </a:cubicBezTo>
                  <a:cubicBezTo>
                    <a:pt x="1053" y="219"/>
                    <a:pt x="1051" y="214"/>
                    <a:pt x="1051" y="209"/>
                  </a:cubicBezTo>
                  <a:cubicBezTo>
                    <a:pt x="1051" y="204"/>
                    <a:pt x="1054" y="202"/>
                    <a:pt x="1054" y="202"/>
                  </a:cubicBezTo>
                  <a:cubicBezTo>
                    <a:pt x="1054" y="202"/>
                    <a:pt x="1069" y="180"/>
                    <a:pt x="1081" y="162"/>
                  </a:cubicBezTo>
                  <a:cubicBezTo>
                    <a:pt x="1085" y="157"/>
                    <a:pt x="1086" y="153"/>
                    <a:pt x="1086" y="149"/>
                  </a:cubicBezTo>
                  <a:cubicBezTo>
                    <a:pt x="1086" y="139"/>
                    <a:pt x="1077" y="133"/>
                    <a:pt x="1077" y="133"/>
                  </a:cubicBezTo>
                  <a:cubicBezTo>
                    <a:pt x="1077" y="133"/>
                    <a:pt x="1033" y="102"/>
                    <a:pt x="1017" y="91"/>
                  </a:cubicBezTo>
                  <a:cubicBezTo>
                    <a:pt x="1017" y="91"/>
                    <a:pt x="1016" y="91"/>
                    <a:pt x="1016" y="91"/>
                  </a:cubicBezTo>
                  <a:cubicBezTo>
                    <a:pt x="1012" y="88"/>
                    <a:pt x="1008" y="87"/>
                    <a:pt x="1005" y="87"/>
                  </a:cubicBezTo>
                  <a:cubicBezTo>
                    <a:pt x="1005" y="87"/>
                    <a:pt x="1005" y="87"/>
                    <a:pt x="1005" y="87"/>
                  </a:cubicBezTo>
                  <a:cubicBezTo>
                    <a:pt x="1005" y="87"/>
                    <a:pt x="1005" y="87"/>
                    <a:pt x="1005" y="87"/>
                  </a:cubicBezTo>
                  <a:cubicBezTo>
                    <a:pt x="995" y="87"/>
                    <a:pt x="989" y="96"/>
                    <a:pt x="989" y="96"/>
                  </a:cubicBezTo>
                  <a:cubicBezTo>
                    <a:pt x="989" y="96"/>
                    <a:pt x="989" y="96"/>
                    <a:pt x="989" y="96"/>
                  </a:cubicBezTo>
                  <a:cubicBezTo>
                    <a:pt x="988" y="96"/>
                    <a:pt x="988" y="96"/>
                    <a:pt x="987" y="97"/>
                  </a:cubicBezTo>
                  <a:cubicBezTo>
                    <a:pt x="983" y="104"/>
                    <a:pt x="966" y="129"/>
                    <a:pt x="960" y="138"/>
                  </a:cubicBezTo>
                  <a:cubicBezTo>
                    <a:pt x="957" y="142"/>
                    <a:pt x="952" y="143"/>
                    <a:pt x="948" y="143"/>
                  </a:cubicBezTo>
                  <a:cubicBezTo>
                    <a:pt x="940" y="143"/>
                    <a:pt x="933" y="140"/>
                    <a:pt x="933" y="140"/>
                  </a:cubicBezTo>
                  <a:cubicBezTo>
                    <a:pt x="920" y="131"/>
                    <a:pt x="878" y="117"/>
                    <a:pt x="860" y="108"/>
                  </a:cubicBezTo>
                  <a:cubicBezTo>
                    <a:pt x="850" y="103"/>
                    <a:pt x="847" y="97"/>
                    <a:pt x="847" y="93"/>
                  </a:cubicBezTo>
                  <a:cubicBezTo>
                    <a:pt x="847" y="89"/>
                    <a:pt x="849" y="86"/>
                    <a:pt x="849" y="86"/>
                  </a:cubicBezTo>
                  <a:cubicBezTo>
                    <a:pt x="849" y="86"/>
                    <a:pt x="849" y="85"/>
                    <a:pt x="850" y="83"/>
                  </a:cubicBezTo>
                  <a:cubicBezTo>
                    <a:pt x="851" y="76"/>
                    <a:pt x="855" y="60"/>
                    <a:pt x="858" y="43"/>
                  </a:cubicBezTo>
                  <a:cubicBezTo>
                    <a:pt x="859" y="41"/>
                    <a:pt x="859" y="39"/>
                    <a:pt x="859" y="37"/>
                  </a:cubicBezTo>
                  <a:cubicBezTo>
                    <a:pt x="859" y="20"/>
                    <a:pt x="841" y="17"/>
                    <a:pt x="841" y="17"/>
                  </a:cubicBezTo>
                  <a:cubicBezTo>
                    <a:pt x="841" y="17"/>
                    <a:pt x="841" y="17"/>
                    <a:pt x="841" y="17"/>
                  </a:cubicBezTo>
                  <a:cubicBezTo>
                    <a:pt x="841" y="17"/>
                    <a:pt x="840" y="17"/>
                    <a:pt x="839" y="16"/>
                  </a:cubicBezTo>
                  <a:cubicBezTo>
                    <a:pt x="829" y="14"/>
                    <a:pt x="790" y="6"/>
                    <a:pt x="772" y="2"/>
                  </a:cubicBezTo>
                  <a:cubicBezTo>
                    <a:pt x="772" y="2"/>
                    <a:pt x="772" y="2"/>
                    <a:pt x="772" y="2"/>
                  </a:cubicBezTo>
                  <a:cubicBezTo>
                    <a:pt x="770" y="2"/>
                    <a:pt x="768" y="2"/>
                    <a:pt x="767" y="2"/>
                  </a:cubicBezTo>
                  <a:cubicBezTo>
                    <a:pt x="766" y="2"/>
                    <a:pt x="766" y="2"/>
                    <a:pt x="766" y="2"/>
                  </a:cubicBezTo>
                  <a:cubicBezTo>
                    <a:pt x="750" y="2"/>
                    <a:pt x="747" y="18"/>
                    <a:pt x="747" y="18"/>
                  </a:cubicBezTo>
                  <a:cubicBezTo>
                    <a:pt x="747" y="18"/>
                    <a:pt x="739" y="58"/>
                    <a:pt x="737" y="68"/>
                  </a:cubicBezTo>
                  <a:cubicBezTo>
                    <a:pt x="737" y="68"/>
                    <a:pt x="736" y="68"/>
                    <a:pt x="736" y="69"/>
                  </a:cubicBezTo>
                  <a:cubicBezTo>
                    <a:pt x="736" y="70"/>
                    <a:pt x="735" y="71"/>
                    <a:pt x="735" y="72"/>
                  </a:cubicBezTo>
                  <a:cubicBezTo>
                    <a:pt x="728" y="79"/>
                    <a:pt x="711" y="79"/>
                    <a:pt x="711" y="79"/>
                  </a:cubicBezTo>
                  <a:cubicBezTo>
                    <a:pt x="708" y="78"/>
                    <a:pt x="701" y="78"/>
                    <a:pt x="693" y="78"/>
                  </a:cubicBezTo>
                  <a:cubicBezTo>
                    <a:pt x="688" y="78"/>
                    <a:pt x="681" y="78"/>
                    <a:pt x="675" y="78"/>
                  </a:cubicBezTo>
                  <a:cubicBezTo>
                    <a:pt x="664" y="78"/>
                    <a:pt x="652" y="78"/>
                    <a:pt x="642" y="78"/>
                  </a:cubicBezTo>
                  <a:cubicBezTo>
                    <a:pt x="642" y="78"/>
                    <a:pt x="641" y="78"/>
                    <a:pt x="641" y="78"/>
                  </a:cubicBezTo>
                  <a:cubicBezTo>
                    <a:pt x="641" y="78"/>
                    <a:pt x="641" y="78"/>
                    <a:pt x="641" y="78"/>
                  </a:cubicBezTo>
                  <a:cubicBezTo>
                    <a:pt x="618" y="78"/>
                    <a:pt x="616" y="65"/>
                    <a:pt x="616" y="64"/>
                  </a:cubicBezTo>
                  <a:cubicBezTo>
                    <a:pt x="616" y="64"/>
                    <a:pt x="616" y="64"/>
                    <a:pt x="616" y="64"/>
                  </a:cubicBezTo>
                  <a:cubicBezTo>
                    <a:pt x="616" y="64"/>
                    <a:pt x="612" y="45"/>
                    <a:pt x="607" y="20"/>
                  </a:cubicBezTo>
                  <a:cubicBezTo>
                    <a:pt x="607" y="18"/>
                    <a:pt x="606" y="16"/>
                    <a:pt x="606" y="14"/>
                  </a:cubicBezTo>
                  <a:cubicBezTo>
                    <a:pt x="602" y="3"/>
                    <a:pt x="593" y="0"/>
                    <a:pt x="587" y="0"/>
                  </a:cubicBezTo>
                  <a:cubicBezTo>
                    <a:pt x="587" y="0"/>
                    <a:pt x="586" y="0"/>
                    <a:pt x="586" y="0"/>
                  </a:cubicBezTo>
                  <a:cubicBezTo>
                    <a:pt x="586" y="0"/>
                    <a:pt x="586" y="0"/>
                    <a:pt x="586" y="0"/>
                  </a:cubicBezTo>
                  <a:cubicBezTo>
                    <a:pt x="586" y="0"/>
                    <a:pt x="586" y="0"/>
                    <a:pt x="586" y="0"/>
                  </a:cubicBezTo>
                  <a:cubicBezTo>
                    <a:pt x="583" y="0"/>
                    <a:pt x="580" y="0"/>
                    <a:pt x="580" y="0"/>
                  </a:cubicBezTo>
                  <a:cubicBezTo>
                    <a:pt x="580" y="0"/>
                    <a:pt x="532" y="9"/>
                    <a:pt x="512" y="13"/>
                  </a:cubicBezTo>
                  <a:cubicBezTo>
                    <a:pt x="496" y="16"/>
                    <a:pt x="495" y="30"/>
                    <a:pt x="495" y="36"/>
                  </a:cubicBezTo>
                  <a:cubicBezTo>
                    <a:pt x="495" y="37"/>
                    <a:pt x="495" y="38"/>
                    <a:pt x="495" y="38"/>
                  </a:cubicBezTo>
                  <a:cubicBezTo>
                    <a:pt x="495" y="38"/>
                    <a:pt x="495" y="39"/>
                    <a:pt x="495" y="39"/>
                  </a:cubicBezTo>
                  <a:cubicBezTo>
                    <a:pt x="496" y="44"/>
                    <a:pt x="501" y="72"/>
                    <a:pt x="503" y="85"/>
                  </a:cubicBezTo>
                  <a:cubicBezTo>
                    <a:pt x="504" y="86"/>
                    <a:pt x="504" y="87"/>
                    <a:pt x="504" y="89"/>
                  </a:cubicBezTo>
                  <a:cubicBezTo>
                    <a:pt x="504" y="99"/>
                    <a:pt x="494" y="104"/>
                    <a:pt x="485" y="107"/>
                  </a:cubicBezTo>
                  <a:cubicBezTo>
                    <a:pt x="485" y="107"/>
                    <a:pt x="485" y="108"/>
                    <a:pt x="484" y="108"/>
                  </a:cubicBezTo>
                  <a:cubicBezTo>
                    <a:pt x="474" y="111"/>
                    <a:pt x="443" y="122"/>
                    <a:pt x="419" y="134"/>
                  </a:cubicBezTo>
                  <a:cubicBezTo>
                    <a:pt x="414" y="137"/>
                    <a:pt x="409" y="138"/>
                    <a:pt x="405" y="138"/>
                  </a:cubicBezTo>
                  <a:cubicBezTo>
                    <a:pt x="405" y="138"/>
                    <a:pt x="405" y="138"/>
                    <a:pt x="405" y="138"/>
                  </a:cubicBezTo>
                  <a:cubicBezTo>
                    <a:pt x="405" y="138"/>
                    <a:pt x="405" y="138"/>
                    <a:pt x="405" y="138"/>
                  </a:cubicBezTo>
                  <a:cubicBezTo>
                    <a:pt x="393" y="138"/>
                    <a:pt x="388" y="128"/>
                    <a:pt x="387" y="125"/>
                  </a:cubicBezTo>
                  <a:cubicBezTo>
                    <a:pt x="387" y="125"/>
                    <a:pt x="387" y="125"/>
                    <a:pt x="387" y="125"/>
                  </a:cubicBezTo>
                  <a:cubicBezTo>
                    <a:pt x="387" y="125"/>
                    <a:pt x="380" y="114"/>
                    <a:pt x="367" y="94"/>
                  </a:cubicBezTo>
                  <a:cubicBezTo>
                    <a:pt x="367" y="93"/>
                    <a:pt x="366" y="93"/>
                    <a:pt x="366" y="93"/>
                  </a:cubicBezTo>
                  <a:cubicBezTo>
                    <a:pt x="366" y="93"/>
                    <a:pt x="366" y="93"/>
                    <a:pt x="366" y="93"/>
                  </a:cubicBezTo>
                  <a:cubicBezTo>
                    <a:pt x="366" y="93"/>
                    <a:pt x="366" y="93"/>
                    <a:pt x="366" y="93"/>
                  </a:cubicBezTo>
                  <a:cubicBezTo>
                    <a:pt x="360" y="83"/>
                    <a:pt x="352" y="81"/>
                    <a:pt x="347" y="81"/>
                  </a:cubicBezTo>
                  <a:cubicBezTo>
                    <a:pt x="347" y="81"/>
                    <a:pt x="347" y="81"/>
                    <a:pt x="347" y="81"/>
                  </a:cubicBezTo>
                  <a:cubicBezTo>
                    <a:pt x="340" y="81"/>
                    <a:pt x="336" y="84"/>
                    <a:pt x="336" y="84"/>
                  </a:cubicBezTo>
                  <a:cubicBezTo>
                    <a:pt x="336" y="84"/>
                    <a:pt x="291" y="113"/>
                    <a:pt x="274" y="124"/>
                  </a:cubicBezTo>
                  <a:cubicBezTo>
                    <a:pt x="267" y="129"/>
                    <a:pt x="265" y="134"/>
                    <a:pt x="265" y="139"/>
                  </a:cubicBezTo>
                  <a:cubicBezTo>
                    <a:pt x="265" y="147"/>
                    <a:pt x="269" y="153"/>
                    <a:pt x="269" y="153"/>
                  </a:cubicBezTo>
                  <a:cubicBezTo>
                    <a:pt x="269" y="153"/>
                    <a:pt x="288" y="182"/>
                    <a:pt x="295" y="192"/>
                  </a:cubicBezTo>
                  <a:cubicBezTo>
                    <a:pt x="295" y="192"/>
                    <a:pt x="295" y="192"/>
                    <a:pt x="295" y="192"/>
                  </a:cubicBezTo>
                  <a:cubicBezTo>
                    <a:pt x="296" y="195"/>
                    <a:pt x="297" y="198"/>
                    <a:pt x="297" y="201"/>
                  </a:cubicBezTo>
                  <a:cubicBezTo>
                    <a:pt x="297" y="208"/>
                    <a:pt x="293" y="215"/>
                    <a:pt x="287" y="220"/>
                  </a:cubicBezTo>
                  <a:cubicBezTo>
                    <a:pt x="279" y="227"/>
                    <a:pt x="256" y="249"/>
                    <a:pt x="236" y="269"/>
                  </a:cubicBezTo>
                  <a:cubicBezTo>
                    <a:pt x="236" y="270"/>
                    <a:pt x="236" y="270"/>
                    <a:pt x="236" y="270"/>
                  </a:cubicBezTo>
                  <a:cubicBezTo>
                    <a:pt x="236" y="270"/>
                    <a:pt x="236" y="270"/>
                    <a:pt x="236" y="270"/>
                  </a:cubicBezTo>
                  <a:cubicBezTo>
                    <a:pt x="236" y="270"/>
                    <a:pt x="235" y="270"/>
                    <a:pt x="235" y="270"/>
                  </a:cubicBezTo>
                  <a:cubicBezTo>
                    <a:pt x="235" y="271"/>
                    <a:pt x="235" y="271"/>
                    <a:pt x="235" y="271"/>
                  </a:cubicBezTo>
                  <a:cubicBezTo>
                    <a:pt x="235" y="271"/>
                    <a:pt x="235" y="271"/>
                    <a:pt x="235" y="271"/>
                  </a:cubicBezTo>
                  <a:cubicBezTo>
                    <a:pt x="228" y="278"/>
                    <a:pt x="222" y="280"/>
                    <a:pt x="217" y="280"/>
                  </a:cubicBezTo>
                  <a:cubicBezTo>
                    <a:pt x="217" y="280"/>
                    <a:pt x="217" y="280"/>
                    <a:pt x="217" y="280"/>
                  </a:cubicBezTo>
                  <a:cubicBezTo>
                    <a:pt x="208" y="280"/>
                    <a:pt x="203" y="274"/>
                    <a:pt x="202" y="274"/>
                  </a:cubicBezTo>
                  <a:cubicBezTo>
                    <a:pt x="202" y="274"/>
                    <a:pt x="202" y="274"/>
                    <a:pt x="202" y="274"/>
                  </a:cubicBezTo>
                  <a:cubicBezTo>
                    <a:pt x="169" y="251"/>
                    <a:pt x="169" y="251"/>
                    <a:pt x="169" y="251"/>
                  </a:cubicBezTo>
                  <a:cubicBezTo>
                    <a:pt x="165" y="248"/>
                    <a:pt x="161" y="247"/>
                    <a:pt x="157" y="247"/>
                  </a:cubicBezTo>
                  <a:cubicBezTo>
                    <a:pt x="148" y="247"/>
                    <a:pt x="141" y="254"/>
                    <a:pt x="141" y="254"/>
                  </a:cubicBezTo>
                  <a:cubicBezTo>
                    <a:pt x="141" y="254"/>
                    <a:pt x="122" y="281"/>
                    <a:pt x="108" y="302"/>
                  </a:cubicBezTo>
                  <a:cubicBezTo>
                    <a:pt x="105" y="306"/>
                    <a:pt x="102" y="311"/>
                    <a:pt x="100" y="314"/>
                  </a:cubicBezTo>
                  <a:cubicBezTo>
                    <a:pt x="100" y="314"/>
                    <a:pt x="99" y="314"/>
                    <a:pt x="99" y="315"/>
                  </a:cubicBezTo>
                  <a:cubicBezTo>
                    <a:pt x="96" y="319"/>
                    <a:pt x="95" y="324"/>
                    <a:pt x="95" y="328"/>
                  </a:cubicBezTo>
                  <a:cubicBezTo>
                    <a:pt x="95" y="338"/>
                    <a:pt x="104" y="345"/>
                    <a:pt x="104" y="345"/>
                  </a:cubicBezTo>
                  <a:cubicBezTo>
                    <a:pt x="104" y="345"/>
                    <a:pt x="132" y="364"/>
                    <a:pt x="144" y="372"/>
                  </a:cubicBezTo>
                  <a:cubicBezTo>
                    <a:pt x="148" y="375"/>
                    <a:pt x="150" y="380"/>
                    <a:pt x="150" y="385"/>
                  </a:cubicBezTo>
                  <a:cubicBezTo>
                    <a:pt x="150" y="393"/>
                    <a:pt x="147" y="400"/>
                    <a:pt x="147" y="400"/>
                  </a:cubicBezTo>
                  <a:cubicBezTo>
                    <a:pt x="139" y="413"/>
                    <a:pt x="128" y="442"/>
                    <a:pt x="118" y="467"/>
                  </a:cubicBezTo>
                  <a:cubicBezTo>
                    <a:pt x="113" y="481"/>
                    <a:pt x="104" y="484"/>
                    <a:pt x="98" y="484"/>
                  </a:cubicBezTo>
                  <a:cubicBezTo>
                    <a:pt x="94" y="484"/>
                    <a:pt x="90" y="482"/>
                    <a:pt x="90" y="482"/>
                  </a:cubicBezTo>
                  <a:cubicBezTo>
                    <a:pt x="90" y="482"/>
                    <a:pt x="71" y="478"/>
                    <a:pt x="51" y="474"/>
                  </a:cubicBezTo>
                  <a:cubicBezTo>
                    <a:pt x="49" y="474"/>
                    <a:pt x="47" y="474"/>
                    <a:pt x="45" y="474"/>
                  </a:cubicBezTo>
                  <a:cubicBezTo>
                    <a:pt x="29" y="474"/>
                    <a:pt x="25" y="488"/>
                    <a:pt x="25" y="488"/>
                  </a:cubicBezTo>
                  <a:cubicBezTo>
                    <a:pt x="25" y="488"/>
                    <a:pt x="15" y="532"/>
                    <a:pt x="10" y="556"/>
                  </a:cubicBezTo>
                  <a:cubicBezTo>
                    <a:pt x="5" y="580"/>
                    <a:pt x="25" y="585"/>
                    <a:pt x="25" y="585"/>
                  </a:cubicBezTo>
                  <a:cubicBezTo>
                    <a:pt x="25" y="585"/>
                    <a:pt x="60" y="593"/>
                    <a:pt x="73" y="596"/>
                  </a:cubicBezTo>
                  <a:cubicBezTo>
                    <a:pt x="86" y="598"/>
                    <a:pt x="86" y="621"/>
                    <a:pt x="86" y="621"/>
                  </a:cubicBezTo>
                  <a:cubicBezTo>
                    <a:pt x="85" y="632"/>
                    <a:pt x="85" y="665"/>
                    <a:pt x="85" y="691"/>
                  </a:cubicBezTo>
                  <a:cubicBezTo>
                    <a:pt x="86" y="717"/>
                    <a:pt x="66" y="718"/>
                    <a:pt x="66" y="718"/>
                  </a:cubicBezTo>
                  <a:cubicBezTo>
                    <a:pt x="66" y="718"/>
                    <a:pt x="54" y="720"/>
                    <a:pt x="27" y="725"/>
                  </a:cubicBezTo>
                  <a:cubicBezTo>
                    <a:pt x="0" y="730"/>
                    <a:pt x="8" y="755"/>
                    <a:pt x="8" y="755"/>
                  </a:cubicBezTo>
                  <a:cubicBezTo>
                    <a:pt x="8" y="755"/>
                    <a:pt x="15" y="789"/>
                    <a:pt x="20" y="817"/>
                  </a:cubicBezTo>
                  <a:cubicBezTo>
                    <a:pt x="23" y="835"/>
                    <a:pt x="34" y="838"/>
                    <a:pt x="41" y="838"/>
                  </a:cubicBezTo>
                  <a:cubicBezTo>
                    <a:pt x="44" y="838"/>
                    <a:pt x="46" y="838"/>
                    <a:pt x="46" y="838"/>
                  </a:cubicBezTo>
                  <a:cubicBezTo>
                    <a:pt x="46" y="838"/>
                    <a:pt x="75" y="832"/>
                    <a:pt x="85" y="830"/>
                  </a:cubicBezTo>
                  <a:cubicBezTo>
                    <a:pt x="87" y="830"/>
                    <a:pt x="90" y="830"/>
                    <a:pt x="92" y="830"/>
                  </a:cubicBezTo>
                  <a:cubicBezTo>
                    <a:pt x="101" y="830"/>
                    <a:pt x="111" y="834"/>
                    <a:pt x="114" y="847"/>
                  </a:cubicBezTo>
                  <a:cubicBezTo>
                    <a:pt x="119" y="863"/>
                    <a:pt x="136" y="899"/>
                    <a:pt x="142" y="918"/>
                  </a:cubicBezTo>
                  <a:cubicBezTo>
                    <a:pt x="148" y="937"/>
                    <a:pt x="138" y="942"/>
                    <a:pt x="138" y="942"/>
                  </a:cubicBezTo>
                  <a:cubicBezTo>
                    <a:pt x="138" y="942"/>
                    <a:pt x="123" y="952"/>
                    <a:pt x="100" y="966"/>
                  </a:cubicBezTo>
                  <a:cubicBezTo>
                    <a:pt x="78" y="981"/>
                    <a:pt x="93" y="1000"/>
                    <a:pt x="93" y="1000"/>
                  </a:cubicBezTo>
                  <a:cubicBezTo>
                    <a:pt x="93" y="1000"/>
                    <a:pt x="118" y="1039"/>
                    <a:pt x="131" y="1058"/>
                  </a:cubicBezTo>
                  <a:cubicBezTo>
                    <a:pt x="135" y="1065"/>
                    <a:pt x="141" y="1067"/>
                    <a:pt x="147" y="1067"/>
                  </a:cubicBezTo>
                  <a:cubicBezTo>
                    <a:pt x="156" y="1067"/>
                    <a:pt x="165" y="1060"/>
                    <a:pt x="165" y="1060"/>
                  </a:cubicBezTo>
                  <a:cubicBezTo>
                    <a:pt x="165" y="1060"/>
                    <a:pt x="189" y="1044"/>
                    <a:pt x="200" y="1037"/>
                  </a:cubicBezTo>
                  <a:cubicBezTo>
                    <a:pt x="203" y="1036"/>
                    <a:pt x="205" y="1035"/>
                    <a:pt x="208" y="1035"/>
                  </a:cubicBezTo>
                  <a:cubicBezTo>
                    <a:pt x="217" y="1035"/>
                    <a:pt x="225" y="1042"/>
                    <a:pt x="230" y="1049"/>
                  </a:cubicBezTo>
                  <a:cubicBezTo>
                    <a:pt x="237" y="1058"/>
                    <a:pt x="265" y="1086"/>
                    <a:pt x="280" y="1100"/>
                  </a:cubicBezTo>
                  <a:cubicBezTo>
                    <a:pt x="294" y="1114"/>
                    <a:pt x="284" y="1126"/>
                    <a:pt x="284" y="1126"/>
                  </a:cubicBezTo>
                  <a:cubicBezTo>
                    <a:pt x="284" y="1126"/>
                    <a:pt x="272" y="1143"/>
                    <a:pt x="259" y="1162"/>
                  </a:cubicBezTo>
                  <a:cubicBezTo>
                    <a:pt x="247" y="1180"/>
                    <a:pt x="263" y="1193"/>
                    <a:pt x="263" y="1193"/>
                  </a:cubicBezTo>
                  <a:cubicBezTo>
                    <a:pt x="263" y="1193"/>
                    <a:pt x="301" y="1221"/>
                    <a:pt x="322" y="1233"/>
                  </a:cubicBezTo>
                  <a:cubicBezTo>
                    <a:pt x="327" y="1236"/>
                    <a:pt x="331" y="1237"/>
                    <a:pt x="335" y="1237"/>
                  </a:cubicBezTo>
                  <a:cubicBezTo>
                    <a:pt x="347" y="1237"/>
                    <a:pt x="354" y="1226"/>
                    <a:pt x="354" y="1226"/>
                  </a:cubicBezTo>
                  <a:cubicBezTo>
                    <a:pt x="354" y="1226"/>
                    <a:pt x="376" y="1194"/>
                    <a:pt x="380" y="1188"/>
                  </a:cubicBezTo>
                  <a:cubicBezTo>
                    <a:pt x="382" y="1184"/>
                    <a:pt x="387" y="1182"/>
                    <a:pt x="393" y="1182"/>
                  </a:cubicBezTo>
                  <a:cubicBezTo>
                    <a:pt x="398" y="1182"/>
                    <a:pt x="403" y="1183"/>
                    <a:pt x="408" y="1186"/>
                  </a:cubicBezTo>
                  <a:cubicBezTo>
                    <a:pt x="418" y="1191"/>
                    <a:pt x="452" y="1206"/>
                    <a:pt x="473" y="1214"/>
                  </a:cubicBezTo>
                  <a:cubicBezTo>
                    <a:pt x="495" y="1222"/>
                    <a:pt x="491" y="1238"/>
                    <a:pt x="491" y="1238"/>
                  </a:cubicBezTo>
                  <a:cubicBezTo>
                    <a:pt x="491" y="1238"/>
                    <a:pt x="488" y="1248"/>
                    <a:pt x="482" y="1277"/>
                  </a:cubicBezTo>
                  <a:cubicBezTo>
                    <a:pt x="476" y="1306"/>
                    <a:pt x="497" y="1308"/>
                    <a:pt x="497" y="1308"/>
                  </a:cubicBezTo>
                  <a:cubicBezTo>
                    <a:pt x="497" y="1308"/>
                    <a:pt x="537" y="1317"/>
                    <a:pt x="563" y="1322"/>
                  </a:cubicBezTo>
                  <a:cubicBezTo>
                    <a:pt x="566" y="1323"/>
                    <a:pt x="569" y="1323"/>
                    <a:pt x="571" y="1323"/>
                  </a:cubicBezTo>
                  <a:cubicBezTo>
                    <a:pt x="590" y="1323"/>
                    <a:pt x="593" y="1306"/>
                    <a:pt x="593" y="1306"/>
                  </a:cubicBezTo>
                  <a:cubicBezTo>
                    <a:pt x="593" y="1306"/>
                    <a:pt x="599" y="1274"/>
                    <a:pt x="603" y="1259"/>
                  </a:cubicBezTo>
                  <a:cubicBezTo>
                    <a:pt x="605" y="1248"/>
                    <a:pt x="617" y="1246"/>
                    <a:pt x="627" y="1246"/>
                  </a:cubicBezTo>
                  <a:cubicBezTo>
                    <a:pt x="631" y="1246"/>
                    <a:pt x="635" y="1247"/>
                    <a:pt x="638" y="1247"/>
                  </a:cubicBezTo>
                  <a:cubicBezTo>
                    <a:pt x="643" y="1247"/>
                    <a:pt x="654" y="1248"/>
                    <a:pt x="667" y="1248"/>
                  </a:cubicBezTo>
                  <a:cubicBezTo>
                    <a:pt x="677" y="1248"/>
                    <a:pt x="688" y="1247"/>
                    <a:pt x="699" y="1247"/>
                  </a:cubicBezTo>
                  <a:cubicBezTo>
                    <a:pt x="700" y="1247"/>
                    <a:pt x="700" y="1247"/>
                    <a:pt x="701" y="1247"/>
                  </a:cubicBezTo>
                  <a:cubicBezTo>
                    <a:pt x="725" y="1247"/>
                    <a:pt x="725" y="1265"/>
                    <a:pt x="725" y="1265"/>
                  </a:cubicBezTo>
                  <a:cubicBezTo>
                    <a:pt x="725" y="1265"/>
                    <a:pt x="729" y="1288"/>
                    <a:pt x="733" y="1309"/>
                  </a:cubicBezTo>
                  <a:cubicBezTo>
                    <a:pt x="736" y="1323"/>
                    <a:pt x="748" y="1325"/>
                    <a:pt x="755" y="1325"/>
                  </a:cubicBezTo>
                  <a:cubicBezTo>
                    <a:pt x="759" y="1325"/>
                    <a:pt x="762" y="1324"/>
                    <a:pt x="762" y="1324"/>
                  </a:cubicBezTo>
                  <a:cubicBezTo>
                    <a:pt x="762" y="1324"/>
                    <a:pt x="796" y="1318"/>
                    <a:pt x="824" y="1313"/>
                  </a:cubicBezTo>
                  <a:cubicBezTo>
                    <a:pt x="851" y="1308"/>
                    <a:pt x="845" y="1285"/>
                    <a:pt x="845" y="1285"/>
                  </a:cubicBezTo>
                  <a:cubicBezTo>
                    <a:pt x="845" y="1285"/>
                    <a:pt x="840" y="1260"/>
                    <a:pt x="837" y="1243"/>
                  </a:cubicBezTo>
                  <a:cubicBezTo>
                    <a:pt x="833" y="1226"/>
                    <a:pt x="852" y="1218"/>
                    <a:pt x="859" y="1217"/>
                  </a:cubicBezTo>
                  <a:cubicBezTo>
                    <a:pt x="866" y="1215"/>
                    <a:pt x="892" y="1204"/>
                    <a:pt x="919" y="1192"/>
                  </a:cubicBezTo>
                  <a:cubicBezTo>
                    <a:pt x="925" y="1189"/>
                    <a:pt x="931" y="1188"/>
                    <a:pt x="935" y="1188"/>
                  </a:cubicBezTo>
                  <a:cubicBezTo>
                    <a:pt x="948" y="1188"/>
                    <a:pt x="952" y="1199"/>
                    <a:pt x="952" y="1199"/>
                  </a:cubicBezTo>
                  <a:cubicBezTo>
                    <a:pt x="952" y="1199"/>
                    <a:pt x="966" y="1222"/>
                    <a:pt x="976" y="1236"/>
                  </a:cubicBezTo>
                  <a:cubicBezTo>
                    <a:pt x="980" y="1243"/>
                    <a:pt x="986" y="1244"/>
                    <a:pt x="991" y="1244"/>
                  </a:cubicBezTo>
                  <a:cubicBezTo>
                    <a:pt x="998" y="1244"/>
                    <a:pt x="1004" y="1241"/>
                    <a:pt x="1004" y="1241"/>
                  </a:cubicBezTo>
                  <a:cubicBezTo>
                    <a:pt x="1004" y="1241"/>
                    <a:pt x="1045" y="1214"/>
                    <a:pt x="1065" y="1202"/>
                  </a:cubicBezTo>
                  <a:cubicBezTo>
                    <a:pt x="1085" y="1189"/>
                    <a:pt x="1069" y="1170"/>
                    <a:pt x="1069" y="1170"/>
                  </a:cubicBezTo>
                  <a:cubicBezTo>
                    <a:pt x="1069" y="1170"/>
                    <a:pt x="1053" y="1146"/>
                    <a:pt x="1046" y="1134"/>
                  </a:cubicBezTo>
                  <a:cubicBezTo>
                    <a:pt x="1039" y="1123"/>
                    <a:pt x="1046" y="1111"/>
                    <a:pt x="1056" y="1102"/>
                  </a:cubicBezTo>
                  <a:cubicBezTo>
                    <a:pt x="1066" y="1093"/>
                    <a:pt x="1093" y="1067"/>
                    <a:pt x="1108" y="1052"/>
                  </a:cubicBezTo>
                  <a:cubicBezTo>
                    <a:pt x="1109" y="1052"/>
                    <a:pt x="1109" y="1052"/>
                    <a:pt x="1109" y="1051"/>
                  </a:cubicBezTo>
                  <a:cubicBezTo>
                    <a:pt x="1109" y="1051"/>
                    <a:pt x="1109" y="1051"/>
                    <a:pt x="1109" y="1051"/>
                  </a:cubicBezTo>
                  <a:cubicBezTo>
                    <a:pt x="1109" y="1051"/>
                    <a:pt x="1109" y="1051"/>
                    <a:pt x="1109" y="1051"/>
                  </a:cubicBezTo>
                  <a:cubicBezTo>
                    <a:pt x="1109" y="1051"/>
                    <a:pt x="1109" y="1051"/>
                    <a:pt x="1109" y="1051"/>
                  </a:cubicBezTo>
                  <a:cubicBezTo>
                    <a:pt x="1115" y="1046"/>
                    <a:pt x="1119" y="1044"/>
                    <a:pt x="1123" y="1044"/>
                  </a:cubicBezTo>
                  <a:cubicBezTo>
                    <a:pt x="1123" y="1044"/>
                    <a:pt x="1123" y="1044"/>
                    <a:pt x="1123" y="1044"/>
                  </a:cubicBezTo>
                  <a:cubicBezTo>
                    <a:pt x="1123" y="1044"/>
                    <a:pt x="1123" y="1044"/>
                    <a:pt x="1123" y="1044"/>
                  </a:cubicBezTo>
                  <a:cubicBezTo>
                    <a:pt x="1130" y="1044"/>
                    <a:pt x="1133" y="1049"/>
                    <a:pt x="1133" y="1049"/>
                  </a:cubicBezTo>
                  <a:cubicBezTo>
                    <a:pt x="1133" y="1049"/>
                    <a:pt x="1147" y="1058"/>
                    <a:pt x="1168" y="1073"/>
                  </a:cubicBezTo>
                  <a:cubicBezTo>
                    <a:pt x="1168" y="1073"/>
                    <a:pt x="1168" y="1073"/>
                    <a:pt x="1169" y="1073"/>
                  </a:cubicBezTo>
                  <a:cubicBezTo>
                    <a:pt x="1174" y="1077"/>
                    <a:pt x="1179" y="1078"/>
                    <a:pt x="1183" y="1078"/>
                  </a:cubicBezTo>
                  <a:cubicBezTo>
                    <a:pt x="1183" y="1078"/>
                    <a:pt x="1183" y="1078"/>
                    <a:pt x="1183" y="1078"/>
                  </a:cubicBezTo>
                  <a:cubicBezTo>
                    <a:pt x="1195" y="1078"/>
                    <a:pt x="1201" y="1068"/>
                    <a:pt x="1201" y="1068"/>
                  </a:cubicBezTo>
                  <a:cubicBezTo>
                    <a:pt x="1201" y="1068"/>
                    <a:pt x="1201" y="1068"/>
                    <a:pt x="1201" y="1068"/>
                  </a:cubicBezTo>
                  <a:cubicBezTo>
                    <a:pt x="1201" y="1068"/>
                    <a:pt x="1228" y="1028"/>
                    <a:pt x="1241" y="1009"/>
                  </a:cubicBezTo>
                  <a:cubicBezTo>
                    <a:pt x="1244" y="1005"/>
                    <a:pt x="1245" y="1001"/>
                    <a:pt x="1245" y="997"/>
                  </a:cubicBezTo>
                  <a:cubicBezTo>
                    <a:pt x="1245" y="986"/>
                    <a:pt x="1234" y="979"/>
                    <a:pt x="1234" y="979"/>
                  </a:cubicBezTo>
                  <a:cubicBezTo>
                    <a:pt x="1234" y="979"/>
                    <a:pt x="1207" y="961"/>
                    <a:pt x="1195" y="953"/>
                  </a:cubicBezTo>
                  <a:cubicBezTo>
                    <a:pt x="1191" y="950"/>
                    <a:pt x="1189" y="945"/>
                    <a:pt x="1189" y="941"/>
                  </a:cubicBezTo>
                  <a:cubicBezTo>
                    <a:pt x="1189" y="932"/>
                    <a:pt x="1194" y="924"/>
                    <a:pt x="1194" y="924"/>
                  </a:cubicBezTo>
                  <a:cubicBezTo>
                    <a:pt x="1198" y="916"/>
                    <a:pt x="1215" y="876"/>
                    <a:pt x="1224" y="854"/>
                  </a:cubicBezTo>
                  <a:cubicBezTo>
                    <a:pt x="1224" y="854"/>
                    <a:pt x="1224" y="854"/>
                    <a:pt x="1224" y="854"/>
                  </a:cubicBezTo>
                  <a:cubicBezTo>
                    <a:pt x="1224" y="854"/>
                    <a:pt x="1224" y="854"/>
                    <a:pt x="1224" y="854"/>
                  </a:cubicBezTo>
                  <a:cubicBezTo>
                    <a:pt x="1224" y="854"/>
                    <a:pt x="1224" y="854"/>
                    <a:pt x="1224" y="854"/>
                  </a:cubicBezTo>
                  <a:cubicBezTo>
                    <a:pt x="1229" y="843"/>
                    <a:pt x="1235" y="840"/>
                    <a:pt x="1240" y="840"/>
                  </a:cubicBezTo>
                  <a:cubicBezTo>
                    <a:pt x="1241" y="840"/>
                    <a:pt x="1241" y="840"/>
                    <a:pt x="1241" y="840"/>
                  </a:cubicBezTo>
                  <a:cubicBezTo>
                    <a:pt x="1246" y="840"/>
                    <a:pt x="1250" y="843"/>
                    <a:pt x="1250" y="843"/>
                  </a:cubicBezTo>
                  <a:cubicBezTo>
                    <a:pt x="1250" y="843"/>
                    <a:pt x="1262" y="845"/>
                    <a:pt x="1288" y="851"/>
                  </a:cubicBezTo>
                  <a:cubicBezTo>
                    <a:pt x="1290" y="851"/>
                    <a:pt x="1293" y="852"/>
                    <a:pt x="1295" y="852"/>
                  </a:cubicBezTo>
                  <a:cubicBezTo>
                    <a:pt x="1295" y="852"/>
                    <a:pt x="1295" y="852"/>
                    <a:pt x="1295" y="852"/>
                  </a:cubicBezTo>
                  <a:cubicBezTo>
                    <a:pt x="1314" y="852"/>
                    <a:pt x="1316" y="833"/>
                    <a:pt x="1316" y="833"/>
                  </a:cubicBezTo>
                  <a:cubicBezTo>
                    <a:pt x="1316" y="833"/>
                    <a:pt x="1316" y="833"/>
                    <a:pt x="1316" y="833"/>
                  </a:cubicBezTo>
                  <a:cubicBezTo>
                    <a:pt x="1316" y="833"/>
                    <a:pt x="1325" y="789"/>
                    <a:pt x="1330" y="766"/>
                  </a:cubicBezTo>
                  <a:cubicBezTo>
                    <a:pt x="1330" y="764"/>
                    <a:pt x="1331" y="762"/>
                    <a:pt x="1331" y="760"/>
                  </a:cubicBezTo>
                  <a:cubicBezTo>
                    <a:pt x="1331" y="742"/>
                    <a:pt x="1313" y="740"/>
                    <a:pt x="1313" y="740"/>
                  </a:cubicBezTo>
                  <a:close/>
                  <a:moveTo>
                    <a:pt x="711" y="1151"/>
                  </a:moveTo>
                  <a:cubicBezTo>
                    <a:pt x="442" y="1178"/>
                    <a:pt x="202" y="982"/>
                    <a:pt x="175" y="713"/>
                  </a:cubicBezTo>
                  <a:cubicBezTo>
                    <a:pt x="148" y="444"/>
                    <a:pt x="344" y="203"/>
                    <a:pt x="613" y="176"/>
                  </a:cubicBezTo>
                  <a:cubicBezTo>
                    <a:pt x="883" y="149"/>
                    <a:pt x="1123" y="346"/>
                    <a:pt x="1150" y="615"/>
                  </a:cubicBezTo>
                  <a:cubicBezTo>
                    <a:pt x="1177" y="884"/>
                    <a:pt x="981" y="1124"/>
                    <a:pt x="711" y="1151"/>
                  </a:cubicBezTo>
                  <a:close/>
                </a:path>
              </a:pathLst>
            </a:custGeom>
            <a:solidFill>
              <a:sysClr val="window" lastClr="FFFFFF"/>
            </a:solidFill>
            <a:ln w="6350" cap="flat" cmpd="sng" algn="ctr">
              <a:noFill/>
              <a:prstDash val="solid"/>
            </a:ln>
            <a:effectLst>
              <a:outerShdw blurRad="190500" algn="ctr" rotWithShape="0">
                <a:srgbClr val="000000">
                  <a:alpha val="35000"/>
                </a:srgbClr>
              </a:outerShdw>
            </a:effectLst>
          </p:spPr>
          <p:txBody>
            <a:bodyPr rtlCol="0" anchor="ctr"/>
            <a:lstStyle/>
            <a:p>
              <a:pPr algn="ctr" defTabSz="457144">
                <a:defRPr/>
              </a:pPr>
              <a:endParaRPr lang="en-GB" sz="2400" kern="0" dirty="0">
                <a:solidFill>
                  <a:srgbClr val="FFFFFF"/>
                </a:solidFill>
              </a:endParaRPr>
            </a:p>
          </p:txBody>
        </p:sp>
        <p:sp>
          <p:nvSpPr>
            <p:cNvPr id="31" name="TextBox 30"/>
            <p:cNvSpPr txBox="1"/>
            <p:nvPr/>
          </p:nvSpPr>
          <p:spPr>
            <a:xfrm>
              <a:off x="3314245" y="3129637"/>
              <a:ext cx="2114759" cy="811504"/>
            </a:xfrm>
            <a:prstGeom prst="rect">
              <a:avLst/>
            </a:prstGeom>
            <a:noFill/>
            <a:effectLst/>
          </p:spPr>
          <p:txBody>
            <a:bodyPr wrap="square" lIns="91440" tIns="45720" rIns="91440" bIns="45720" rtlCol="0" anchor="ctr">
              <a:spAutoFit/>
            </a:bodyPr>
            <a:lstStyle/>
            <a:p>
              <a:pPr algn="ctr">
                <a:lnSpc>
                  <a:spcPct val="120000"/>
                </a:lnSpc>
                <a:spcBef>
                  <a:spcPts val="300"/>
                </a:spcBef>
                <a:defRPr/>
              </a:pPr>
              <a:r>
                <a:rPr lang="en-US" sz="2000" kern="0" spc="100" dirty="0" smtClean="0">
                  <a:solidFill>
                    <a:srgbClr val="444444"/>
                  </a:solidFill>
                  <a:cs typeface="Arial" pitchFamily="34" charset="0"/>
                </a:rPr>
                <a:t>2018</a:t>
              </a:r>
            </a:p>
            <a:p>
              <a:pPr algn="ctr">
                <a:lnSpc>
                  <a:spcPct val="120000"/>
                </a:lnSpc>
                <a:spcBef>
                  <a:spcPts val="300"/>
                </a:spcBef>
                <a:defRPr/>
              </a:pPr>
              <a:r>
                <a:rPr lang="en-US" sz="2000" kern="0" spc="100" dirty="0" smtClean="0">
                  <a:solidFill>
                    <a:srgbClr val="444444"/>
                  </a:solidFill>
                  <a:cs typeface="Arial" pitchFamily="34" charset="0"/>
                </a:rPr>
                <a:t> Focus Areas</a:t>
              </a:r>
              <a:endParaRPr lang="en-US" sz="2000" b="1" kern="0" spc="300" dirty="0" smtClean="0">
                <a:solidFill>
                  <a:srgbClr val="444444"/>
                </a:solidFill>
                <a:cs typeface="Arial" pitchFamily="34" charset="0"/>
              </a:endParaRPr>
            </a:p>
          </p:txBody>
        </p:sp>
        <p:grpSp>
          <p:nvGrpSpPr>
            <p:cNvPr id="33" name="Group 32"/>
            <p:cNvGrpSpPr/>
            <p:nvPr/>
          </p:nvGrpSpPr>
          <p:grpSpPr>
            <a:xfrm>
              <a:off x="1916287" y="2849593"/>
              <a:ext cx="1400475" cy="1371600"/>
              <a:chOff x="1916287" y="3126479"/>
              <a:chExt cx="1400475" cy="1371600"/>
            </a:xfrm>
          </p:grpSpPr>
          <p:sp>
            <p:nvSpPr>
              <p:cNvPr id="68" name="Orange Diamond Large"/>
              <p:cNvSpPr>
                <a:spLocks noChangeAspect="1"/>
              </p:cNvSpPr>
              <p:nvPr/>
            </p:nvSpPr>
            <p:spPr>
              <a:xfrm>
                <a:off x="1916287" y="3126479"/>
                <a:ext cx="1400475" cy="1371600"/>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EAAA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pic>
            <p:nvPicPr>
              <p:cNvPr id="69" name="Picture 2" descr="N:\Graphics\2016 Optum Icons Gallery\Reumburse-PRINT-2C-RGB.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326271" y="3591185"/>
                <a:ext cx="580506" cy="4421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5426491" y="2849593"/>
              <a:ext cx="1400475" cy="1371600"/>
              <a:chOff x="5426491" y="3126479"/>
              <a:chExt cx="1400475" cy="1371600"/>
            </a:xfrm>
          </p:grpSpPr>
          <p:sp>
            <p:nvSpPr>
              <p:cNvPr id="66" name="Orange Diamond Large"/>
              <p:cNvSpPr>
                <a:spLocks noChangeAspect="1"/>
              </p:cNvSpPr>
              <p:nvPr/>
            </p:nvSpPr>
            <p:spPr>
              <a:xfrm>
                <a:off x="5426491" y="3126479"/>
                <a:ext cx="1400475" cy="1371600"/>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63666A"/>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pic>
            <p:nvPicPr>
              <p:cNvPr id="67" name="Picture 3" descr="N:\Graphics\2016 Optum Icons Gallery\Consent-PRINT-64px-RGB.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5937724" y="3555539"/>
                <a:ext cx="513479" cy="513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3671388" y="4572000"/>
              <a:ext cx="1400475" cy="1371600"/>
              <a:chOff x="3671388" y="4848886"/>
              <a:chExt cx="1400475" cy="1371600"/>
            </a:xfrm>
          </p:grpSpPr>
          <p:sp>
            <p:nvSpPr>
              <p:cNvPr id="64" name="Orange Diamond Large"/>
              <p:cNvSpPr>
                <a:spLocks noChangeAspect="1"/>
              </p:cNvSpPr>
              <p:nvPr/>
            </p:nvSpPr>
            <p:spPr>
              <a:xfrm>
                <a:off x="3671388" y="4848886"/>
                <a:ext cx="1400475" cy="1371600"/>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00877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pic>
            <p:nvPicPr>
              <p:cNvPr id="65" name="Picture 4" descr="N:\Graphics\2016 Optum Icons Gallery\Communicate-PRINT-2C-RGB.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4088352" y="5257410"/>
                <a:ext cx="651217" cy="554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3671387" y="1127187"/>
              <a:ext cx="1400475" cy="1371600"/>
              <a:chOff x="3671387" y="1404073"/>
              <a:chExt cx="1400475" cy="1371600"/>
            </a:xfrm>
          </p:grpSpPr>
          <p:sp>
            <p:nvSpPr>
              <p:cNvPr id="59" name="Orange Diamond Large"/>
              <p:cNvSpPr>
                <a:spLocks noChangeAspect="1"/>
              </p:cNvSpPr>
              <p:nvPr/>
            </p:nvSpPr>
            <p:spPr>
              <a:xfrm>
                <a:off x="3671387" y="1404073"/>
                <a:ext cx="1400475" cy="1371600"/>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E87722"/>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grpSp>
            <p:nvGrpSpPr>
              <p:cNvPr id="60" name="Group 59"/>
              <p:cNvGrpSpPr/>
              <p:nvPr/>
            </p:nvGrpSpPr>
            <p:grpSpPr>
              <a:xfrm>
                <a:off x="3993783" y="1776023"/>
                <a:ext cx="612791" cy="618173"/>
                <a:chOff x="3963098" y="1766117"/>
                <a:chExt cx="612791" cy="618173"/>
              </a:xfrm>
            </p:grpSpPr>
            <p:sp>
              <p:nvSpPr>
                <p:cNvPr id="61" name="Right Arrow 60"/>
                <p:cNvSpPr/>
                <p:nvPr/>
              </p:nvSpPr>
              <p:spPr>
                <a:xfrm>
                  <a:off x="4167363" y="1766117"/>
                  <a:ext cx="408526" cy="227735"/>
                </a:xfrm>
                <a:prstGeom prst="rightArrow">
                  <a:avLst/>
                </a:prstGeom>
                <a:noFill/>
                <a:ln w="19050" cap="rnd" cmpd="sng" algn="ctr">
                  <a:solidFill>
                    <a:sysClr val="window" lastClr="FFFFFF"/>
                  </a:solidFill>
                  <a:prstDash val="solid"/>
                  <a:round/>
                </a:ln>
                <a:effectLst/>
              </p:spPr>
              <p:txBody>
                <a:bodyPr lIns="91440" tIns="45720" rIns="91440" bIns="45720" rtlCol="0" anchor="ctr"/>
                <a:lstStyle/>
                <a:p>
                  <a:pPr algn="ctr">
                    <a:defRPr/>
                  </a:pPr>
                  <a:endParaRPr lang="en-US" sz="1600" kern="0" dirty="0" smtClean="0">
                    <a:solidFill>
                      <a:prstClr val="white"/>
                    </a:solidFill>
                  </a:endParaRPr>
                </a:p>
              </p:txBody>
            </p:sp>
            <p:sp>
              <p:nvSpPr>
                <p:cNvPr id="62" name="Right Arrow 61"/>
                <p:cNvSpPr/>
                <p:nvPr/>
              </p:nvSpPr>
              <p:spPr>
                <a:xfrm>
                  <a:off x="4167361" y="2156555"/>
                  <a:ext cx="408526" cy="227735"/>
                </a:xfrm>
                <a:prstGeom prst="rightArrow">
                  <a:avLst/>
                </a:prstGeom>
                <a:noFill/>
                <a:ln w="19050" cap="rnd" cmpd="sng" algn="ctr">
                  <a:solidFill>
                    <a:sysClr val="window" lastClr="FFFFFF"/>
                  </a:solidFill>
                  <a:prstDash val="solid"/>
                  <a:round/>
                </a:ln>
                <a:effectLst/>
              </p:spPr>
              <p:txBody>
                <a:bodyPr lIns="91440" tIns="45720" rIns="91440" bIns="45720" rtlCol="0" anchor="ctr"/>
                <a:lstStyle/>
                <a:p>
                  <a:pPr algn="ctr">
                    <a:defRPr/>
                  </a:pPr>
                  <a:endParaRPr lang="en-US" sz="1600" kern="0" dirty="0" smtClean="0">
                    <a:solidFill>
                      <a:prstClr val="white"/>
                    </a:solidFill>
                  </a:endParaRPr>
                </a:p>
              </p:txBody>
            </p:sp>
            <p:sp>
              <p:nvSpPr>
                <p:cNvPr id="63" name="Right Arrow 62"/>
                <p:cNvSpPr/>
                <p:nvPr/>
              </p:nvSpPr>
              <p:spPr>
                <a:xfrm flipH="1">
                  <a:off x="3963098" y="1965901"/>
                  <a:ext cx="408526" cy="227735"/>
                </a:xfrm>
                <a:prstGeom prst="rightArrow">
                  <a:avLst/>
                </a:prstGeom>
                <a:noFill/>
                <a:ln w="19050" cap="rnd" cmpd="sng" algn="ctr">
                  <a:solidFill>
                    <a:sysClr val="window" lastClr="FFFFFF"/>
                  </a:solidFill>
                  <a:prstDash val="solid"/>
                  <a:round/>
                </a:ln>
                <a:effectLst/>
              </p:spPr>
              <p:txBody>
                <a:bodyPr lIns="91440" tIns="45720" rIns="91440" bIns="45720" rtlCol="0" anchor="ctr"/>
                <a:lstStyle/>
                <a:p>
                  <a:pPr algn="ctr">
                    <a:defRPr/>
                  </a:pPr>
                  <a:endParaRPr lang="en-US" sz="1600" kern="0" dirty="0" smtClean="0">
                    <a:solidFill>
                      <a:prstClr val="white"/>
                    </a:solidFill>
                  </a:endParaRPr>
                </a:p>
              </p:txBody>
            </p:sp>
          </p:grpSp>
        </p:grpSp>
      </p:grpSp>
    </p:spTree>
    <p:extLst>
      <p:ext uri="{BB962C8B-B14F-4D97-AF65-F5344CB8AC3E}">
        <p14:creationId xmlns:p14="http://schemas.microsoft.com/office/powerpoint/2010/main" val="28696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cs typeface="Calibri" panose="020F0502020204030204" pitchFamily="34" charset="0"/>
              </a:rPr>
              <a:t>Agenda</a:t>
            </a:r>
            <a:endParaRPr lang="en-US" b="1" dirty="0">
              <a:cs typeface="Calibri" panose="020F0502020204030204" pitchFamily="34" charset="0"/>
            </a:endParaRPr>
          </a:p>
        </p:txBody>
      </p:sp>
      <p:sp>
        <p:nvSpPr>
          <p:cNvPr id="4" name="Rectangle 3"/>
          <p:cNvSpPr/>
          <p:nvPr/>
        </p:nvSpPr>
        <p:spPr bwMode="auto">
          <a:xfrm>
            <a:off x="7972692" y="1227909"/>
            <a:ext cx="228600" cy="2133600"/>
          </a:xfrm>
          <a:prstGeom prst="rect">
            <a:avLst/>
          </a:prstGeom>
          <a:solidFill>
            <a:srgbClr val="53565A">
              <a:alpha val="14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rtlCol="0" anchor="t" anchorCtr="0" compatLnSpc="1">
            <a:prstTxWarp prst="textNoShape">
              <a:avLst/>
            </a:prstTxWarp>
          </a:bodyPr>
          <a:lstStyle/>
          <a:p>
            <a:pPr marL="168275" marR="0" indent="-168275" algn="l" defTabSz="914400" rtl="0" eaLnBrk="1" fontAlgn="base" latinLnBrk="0" hangingPunct="1">
              <a:lnSpc>
                <a:spcPct val="95000"/>
              </a:lnSpc>
              <a:spcBef>
                <a:spcPct val="0"/>
              </a:spcBef>
              <a:spcAft>
                <a:spcPct val="35000"/>
              </a:spcAft>
              <a:buClr>
                <a:schemeClr val="accent1"/>
              </a:buClr>
              <a:buSzTx/>
              <a:buFontTx/>
              <a:buChar char="•"/>
              <a:tabLst/>
            </a:pPr>
            <a:endParaRPr kumimoji="0" lang="en-US" sz="2000" b="0" i="0" u="none" strike="noStrike" cap="none" normalizeH="0" baseline="0" dirty="0" smtClean="0">
              <a:ln>
                <a:noFill/>
              </a:ln>
              <a:solidFill>
                <a:schemeClr val="tx1"/>
              </a:solidFill>
              <a:effectLst/>
              <a:latin typeface="Arial" charset="0"/>
              <a:ea typeface="Arial Unicode MS" pitchFamily="34" charset="-128"/>
              <a:cs typeface="Arial Unicode MS" pitchFamily="34" charset="-128"/>
            </a:endParaRPr>
          </a:p>
        </p:txBody>
      </p:sp>
      <p:sp>
        <p:nvSpPr>
          <p:cNvPr id="5" name="Rectangle 4"/>
          <p:cNvSpPr/>
          <p:nvPr/>
        </p:nvSpPr>
        <p:spPr bwMode="auto">
          <a:xfrm>
            <a:off x="8429892" y="1227909"/>
            <a:ext cx="228600" cy="2133600"/>
          </a:xfrm>
          <a:prstGeom prst="rect">
            <a:avLst/>
          </a:prstGeom>
          <a:solidFill>
            <a:srgbClr val="53565A">
              <a:alpha val="14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rtlCol="0" anchor="t" anchorCtr="0" compatLnSpc="1">
            <a:prstTxWarp prst="textNoShape">
              <a:avLst/>
            </a:prstTxWarp>
          </a:bodyPr>
          <a:lstStyle/>
          <a:p>
            <a:pPr marL="168275" marR="0" indent="-168275" algn="l" defTabSz="914400" rtl="0" eaLnBrk="1" fontAlgn="base" latinLnBrk="0" hangingPunct="1">
              <a:lnSpc>
                <a:spcPct val="95000"/>
              </a:lnSpc>
              <a:spcBef>
                <a:spcPct val="0"/>
              </a:spcBef>
              <a:spcAft>
                <a:spcPct val="35000"/>
              </a:spcAft>
              <a:buClr>
                <a:schemeClr val="accent1"/>
              </a:buClr>
              <a:buSzTx/>
              <a:buFontTx/>
              <a:buChar char="•"/>
              <a:tabLst/>
            </a:pPr>
            <a:endParaRPr kumimoji="0" lang="en-US" sz="2000" b="0" i="0" u="none" strike="noStrike" cap="none" normalizeH="0" baseline="0" dirty="0" smtClean="0">
              <a:ln>
                <a:noFill/>
              </a:ln>
              <a:solidFill>
                <a:schemeClr val="tx1"/>
              </a:solidFill>
              <a:effectLst/>
              <a:latin typeface="Arial" charset="0"/>
              <a:ea typeface="Arial Unicode MS" pitchFamily="34" charset="-128"/>
              <a:cs typeface="Arial Unicode MS" pitchFamily="34" charset="-128"/>
            </a:endParaRPr>
          </a:p>
        </p:txBody>
      </p:sp>
      <p:sp>
        <p:nvSpPr>
          <p:cNvPr id="6" name="Rectangle 5"/>
          <p:cNvSpPr/>
          <p:nvPr/>
        </p:nvSpPr>
        <p:spPr bwMode="auto">
          <a:xfrm>
            <a:off x="7515492" y="1227909"/>
            <a:ext cx="228600" cy="2133600"/>
          </a:xfrm>
          <a:prstGeom prst="rect">
            <a:avLst/>
          </a:prstGeom>
          <a:solidFill>
            <a:srgbClr val="53565A">
              <a:alpha val="14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rtlCol="0" anchor="t" anchorCtr="0" compatLnSpc="1">
            <a:prstTxWarp prst="textNoShape">
              <a:avLst/>
            </a:prstTxWarp>
          </a:bodyPr>
          <a:lstStyle/>
          <a:p>
            <a:pPr marL="168275" marR="0" indent="-168275" algn="l" defTabSz="914400" rtl="0" eaLnBrk="1" fontAlgn="base" latinLnBrk="0" hangingPunct="1">
              <a:lnSpc>
                <a:spcPct val="95000"/>
              </a:lnSpc>
              <a:spcBef>
                <a:spcPct val="0"/>
              </a:spcBef>
              <a:spcAft>
                <a:spcPct val="35000"/>
              </a:spcAft>
              <a:buClr>
                <a:schemeClr val="accent1"/>
              </a:buClr>
              <a:buSzTx/>
              <a:buFontTx/>
              <a:buChar char="•"/>
              <a:tabLst/>
            </a:pPr>
            <a:endParaRPr kumimoji="0" lang="en-US" sz="2000" b="0" i="0" u="none" strike="noStrike" cap="none" normalizeH="0" baseline="0" dirty="0" smtClean="0">
              <a:ln>
                <a:noFill/>
              </a:ln>
              <a:solidFill>
                <a:schemeClr val="tx1"/>
              </a:solidFill>
              <a:effectLst/>
              <a:latin typeface="Arial" charset="0"/>
              <a:ea typeface="Arial Unicode MS" pitchFamily="34" charset="-128"/>
              <a:cs typeface="Arial Unicode MS" pitchFamily="34" charset="-128"/>
            </a:endParaRPr>
          </a:p>
        </p:txBody>
      </p:sp>
      <p:sp>
        <p:nvSpPr>
          <p:cNvPr id="7" name="Rectangle 6"/>
          <p:cNvSpPr/>
          <p:nvPr/>
        </p:nvSpPr>
        <p:spPr>
          <a:xfrm>
            <a:off x="492036" y="1143000"/>
            <a:ext cx="3622764" cy="3733800"/>
          </a:xfrm>
          <a:prstGeom prst="rect">
            <a:avLst/>
          </a:prstGeom>
          <a:gradFill flip="none" rotWithShape="1">
            <a:gsLst>
              <a:gs pos="67000">
                <a:schemeClr val="bg1"/>
              </a:gs>
              <a:gs pos="0">
                <a:schemeClr val="bg1">
                  <a:lumMod val="95000"/>
                </a:schemeClr>
              </a:gs>
            </a:gsLst>
            <a:lin ang="16200000" scaled="1"/>
            <a:tileRect/>
          </a:gradFill>
          <a:ln w="28575">
            <a:gradFill>
              <a:gsLst>
                <a:gs pos="86000">
                  <a:srgbClr val="D45D00"/>
                </a:gs>
                <a:gs pos="13000">
                  <a:schemeClr val="bg1">
                    <a:lumMod val="95000"/>
                  </a:schemeClr>
                </a:gs>
              </a:gsLst>
              <a:lin ang="5400000" scaled="0"/>
            </a:gradFill>
          </a:ln>
          <a:effectLst>
            <a:outerShdw blurRad="228600" dist="38100" sx="97000" sy="97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3110">
              <a:lnSpc>
                <a:spcPct val="90000"/>
              </a:lnSpc>
              <a:spcBef>
                <a:spcPct val="0"/>
              </a:spcBef>
              <a:spcAft>
                <a:spcPct val="35000"/>
              </a:spcAft>
            </a:pPr>
            <a:endParaRPr lang="en-US" sz="1600" dirty="0" smtClean="0">
              <a:solidFill>
                <a:schemeClr val="accent2"/>
              </a:solidFill>
            </a:endParaRPr>
          </a:p>
        </p:txBody>
      </p:sp>
      <p:sp>
        <p:nvSpPr>
          <p:cNvPr id="8" name="Pentagon 7"/>
          <p:cNvSpPr/>
          <p:nvPr/>
        </p:nvSpPr>
        <p:spPr>
          <a:xfrm>
            <a:off x="1619590" y="914406"/>
            <a:ext cx="7524409" cy="609601"/>
          </a:xfrm>
          <a:prstGeom prst="homePlate">
            <a:avLst>
              <a:gd name="adj" fmla="val 0"/>
            </a:avLst>
          </a:prstGeom>
          <a:solidFill>
            <a:srgbClr val="D45D00"/>
          </a:solidFill>
          <a:ln w="12700">
            <a:noFill/>
          </a:ln>
          <a:effectLst>
            <a:outerShdw blurRad="228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smtClean="0">
                <a:solidFill>
                  <a:schemeClr val="bg1"/>
                </a:solidFill>
                <a:latin typeface="Calibri" panose="020F0502020204030204" pitchFamily="34" charset="0"/>
                <a:cs typeface="Calibri" panose="020F0502020204030204" pitchFamily="34" charset="0"/>
              </a:rPr>
              <a:t>Agenda</a:t>
            </a:r>
            <a:endParaRPr lang="en-US" sz="1400" b="1" dirty="0">
              <a:solidFill>
                <a:schemeClr val="bg1"/>
              </a:solidFill>
              <a:latin typeface="Calibri" panose="020F0502020204030204" pitchFamily="34" charset="0"/>
              <a:cs typeface="Calibri" panose="020F0502020204030204" pitchFamily="34" charset="0"/>
            </a:endParaRPr>
          </a:p>
        </p:txBody>
      </p:sp>
      <p:grpSp>
        <p:nvGrpSpPr>
          <p:cNvPr id="9" name="Group 37"/>
          <p:cNvGrpSpPr/>
          <p:nvPr/>
        </p:nvGrpSpPr>
        <p:grpSpPr>
          <a:xfrm>
            <a:off x="-14513" y="913856"/>
            <a:ext cx="1634105" cy="1067344"/>
            <a:chOff x="-14513" y="913856"/>
            <a:chExt cx="1634105" cy="659698"/>
          </a:xfrm>
          <a:solidFill>
            <a:srgbClr val="D19000"/>
          </a:solidFill>
        </p:grpSpPr>
        <p:sp>
          <p:nvSpPr>
            <p:cNvPr id="10" name="Rectangle 9"/>
            <p:cNvSpPr/>
            <p:nvPr/>
          </p:nvSpPr>
          <p:spPr>
            <a:xfrm flipV="1">
              <a:off x="-14513" y="920973"/>
              <a:ext cx="515371" cy="652581"/>
            </a:xfrm>
            <a:prstGeom prst="rect">
              <a:avLst/>
            </a:prstGeom>
            <a:grpFill/>
            <a:ln w="12700">
              <a:noFill/>
            </a:ln>
            <a:effectLst>
              <a:outerShdw blurRad="228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200" dirty="0">
                <a:solidFill>
                  <a:srgbClr val="4D4F53"/>
                </a:solidFill>
                <a:cs typeface="Arial" pitchFamily="34" charset="0"/>
              </a:endParaRPr>
            </a:p>
          </p:txBody>
        </p:sp>
        <p:sp>
          <p:nvSpPr>
            <p:cNvPr id="11" name="Freeform 10"/>
            <p:cNvSpPr/>
            <p:nvPr/>
          </p:nvSpPr>
          <p:spPr>
            <a:xfrm flipH="1" flipV="1">
              <a:off x="494662" y="913856"/>
              <a:ext cx="1124930" cy="659469"/>
            </a:xfrm>
            <a:custGeom>
              <a:avLst/>
              <a:gdLst>
                <a:gd name="connsiteX0" fmla="*/ 0 w 1190171"/>
                <a:gd name="connsiteY0" fmla="*/ 624114 h 1378857"/>
                <a:gd name="connsiteX1" fmla="*/ 0 w 1190171"/>
                <a:gd name="connsiteY1" fmla="*/ 1378857 h 1378857"/>
                <a:gd name="connsiteX2" fmla="*/ 1175657 w 1190171"/>
                <a:gd name="connsiteY2" fmla="*/ 1364343 h 1378857"/>
                <a:gd name="connsiteX3" fmla="*/ 1190171 w 1190171"/>
                <a:gd name="connsiteY3" fmla="*/ 0 h 1378857"/>
                <a:gd name="connsiteX4" fmla="*/ 0 w 1190171"/>
                <a:gd name="connsiteY4" fmla="*/ 624114 h 1378857"/>
                <a:gd name="connsiteX0" fmla="*/ 0 w 1191094"/>
                <a:gd name="connsiteY0" fmla="*/ 624114 h 1378857"/>
                <a:gd name="connsiteX1" fmla="*/ 0 w 1191094"/>
                <a:gd name="connsiteY1" fmla="*/ 1378857 h 1378857"/>
                <a:gd name="connsiteX2" fmla="*/ 1191094 w 1191094"/>
                <a:gd name="connsiteY2" fmla="*/ 1357993 h 1378857"/>
                <a:gd name="connsiteX3" fmla="*/ 1190171 w 1191094"/>
                <a:gd name="connsiteY3" fmla="*/ 0 h 1378857"/>
                <a:gd name="connsiteX4" fmla="*/ 0 w 1191094"/>
                <a:gd name="connsiteY4" fmla="*/ 624114 h 1378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094" h="1378857">
                  <a:moveTo>
                    <a:pt x="0" y="624114"/>
                  </a:moveTo>
                  <a:lnTo>
                    <a:pt x="0" y="1378857"/>
                  </a:lnTo>
                  <a:lnTo>
                    <a:pt x="1191094" y="1357993"/>
                  </a:lnTo>
                  <a:cubicBezTo>
                    <a:pt x="1190786" y="905329"/>
                    <a:pt x="1190479" y="452664"/>
                    <a:pt x="1190171" y="0"/>
                  </a:cubicBezTo>
                  <a:lnTo>
                    <a:pt x="0" y="624114"/>
                  </a:lnTo>
                  <a:close/>
                </a:path>
              </a:pathLst>
            </a:custGeom>
            <a:grpFill/>
            <a:ln w="12700">
              <a:noFill/>
            </a:ln>
            <a:effectLst>
              <a:outerShdw blurRad="228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200" dirty="0">
                <a:solidFill>
                  <a:srgbClr val="4D4F53"/>
                </a:solidFill>
                <a:cs typeface="Arial" pitchFamily="34" charset="0"/>
              </a:endParaRPr>
            </a:p>
          </p:txBody>
        </p:sp>
      </p:grpSp>
      <p:sp>
        <p:nvSpPr>
          <p:cNvPr id="12" name="TextBox 11"/>
          <p:cNvSpPr txBox="1"/>
          <p:nvPr/>
        </p:nvSpPr>
        <p:spPr>
          <a:xfrm>
            <a:off x="754381" y="1966315"/>
            <a:ext cx="3098073" cy="2062103"/>
          </a:xfrm>
          <a:prstGeom prst="rect">
            <a:avLst/>
          </a:prstGeom>
          <a:noFill/>
        </p:spPr>
        <p:txBody>
          <a:bodyPr wrap="square">
            <a:spAutoFit/>
          </a:bodyPr>
          <a:lstStyle/>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Executive </a:t>
            </a:r>
            <a:r>
              <a:rPr lang="en-US" sz="1600" dirty="0">
                <a:solidFill>
                  <a:schemeClr val="accent1">
                    <a:lumMod val="60000"/>
                    <a:lumOff val="40000"/>
                  </a:schemeClr>
                </a:solidFill>
                <a:latin typeface="Calibri" panose="020F0502020204030204" pitchFamily="34" charset="0"/>
                <a:cs typeface="Calibri" panose="020F0502020204030204" pitchFamily="34" charset="0"/>
              </a:rPr>
              <a:t>Summary</a:t>
            </a:r>
          </a:p>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Current </a:t>
            </a:r>
            <a:r>
              <a:rPr lang="en-US" sz="1600" dirty="0">
                <a:solidFill>
                  <a:schemeClr val="accent1">
                    <a:lumMod val="60000"/>
                    <a:lumOff val="40000"/>
                  </a:schemeClr>
                </a:solidFill>
                <a:latin typeface="Calibri" panose="020F0502020204030204" pitchFamily="34" charset="0"/>
                <a:cs typeface="Calibri" panose="020F0502020204030204" pitchFamily="34" charset="0"/>
              </a:rPr>
              <a:t>Head Count &amp; Demand </a:t>
            </a:r>
          </a:p>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Capacity </a:t>
            </a:r>
            <a:r>
              <a:rPr lang="en-US" sz="1600" dirty="0">
                <a:solidFill>
                  <a:schemeClr val="accent1">
                    <a:lumMod val="60000"/>
                    <a:lumOff val="40000"/>
                  </a:schemeClr>
                </a:solidFill>
                <a:latin typeface="Calibri" panose="020F0502020204030204" pitchFamily="34" charset="0"/>
                <a:cs typeface="Calibri" panose="020F0502020204030204" pitchFamily="34" charset="0"/>
              </a:rPr>
              <a:t>Utilization &amp; Forecast</a:t>
            </a:r>
          </a:p>
          <a:p>
            <a:pPr marL="285750" indent="-285750">
              <a:buFont typeface="Wingdings" panose="05000000000000000000" pitchFamily="2" charset="2"/>
              <a:buChar char="§"/>
            </a:pPr>
            <a:r>
              <a:rPr lang="en-US" sz="1600" dirty="0">
                <a:solidFill>
                  <a:schemeClr val="accent1">
                    <a:lumMod val="60000"/>
                    <a:lumOff val="40000"/>
                  </a:schemeClr>
                </a:solidFill>
                <a:latin typeface="Calibri" panose="020F0502020204030204" pitchFamily="34" charset="0"/>
                <a:cs typeface="Calibri" panose="020F0502020204030204" pitchFamily="34" charset="0"/>
              </a:rPr>
              <a:t>Attrition Trend</a:t>
            </a:r>
          </a:p>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Delivery </a:t>
            </a:r>
            <a:r>
              <a:rPr lang="en-US" sz="1600" dirty="0">
                <a:solidFill>
                  <a:schemeClr val="accent1">
                    <a:lumMod val="60000"/>
                    <a:lumOff val="40000"/>
                  </a:schemeClr>
                </a:solidFill>
                <a:latin typeface="Calibri" panose="020F0502020204030204" pitchFamily="34" charset="0"/>
                <a:cs typeface="Calibri" panose="020F0502020204030204" pitchFamily="34" charset="0"/>
              </a:rPr>
              <a:t>Highlights &amp; </a:t>
            </a: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Updates</a:t>
            </a:r>
          </a:p>
          <a:p>
            <a:pPr marL="285750" indent="-285750">
              <a:buFont typeface="Wingdings" panose="05000000000000000000" pitchFamily="2" charset="2"/>
              <a:buChar char="§"/>
            </a:pPr>
            <a:r>
              <a:rPr lang="en-US" sz="1600" dirty="0">
                <a:solidFill>
                  <a:schemeClr val="accent1">
                    <a:lumMod val="60000"/>
                    <a:lumOff val="40000"/>
                  </a:schemeClr>
                </a:solidFill>
                <a:latin typeface="Calibri" panose="020F0502020204030204" pitchFamily="34" charset="0"/>
                <a:cs typeface="Calibri" panose="020F0502020204030204" pitchFamily="34" charset="0"/>
              </a:rPr>
              <a:t>Initiatives – </a:t>
            </a: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BI/CI</a:t>
            </a:r>
          </a:p>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Our People First</a:t>
            </a:r>
            <a:endParaRPr lang="en-US" sz="1600" dirty="0">
              <a:solidFill>
                <a:schemeClr val="accent1">
                  <a:lumMod val="60000"/>
                  <a:lumOff val="40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1600" dirty="0">
                <a:solidFill>
                  <a:schemeClr val="accent1">
                    <a:lumMod val="60000"/>
                    <a:lumOff val="40000"/>
                  </a:schemeClr>
                </a:solidFill>
                <a:latin typeface="Calibri" panose="020F0502020204030204" pitchFamily="34" charset="0"/>
                <a:cs typeface="Calibri" panose="020F0502020204030204" pitchFamily="34" charset="0"/>
              </a:rPr>
              <a:t>2</a:t>
            </a: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018 Focus Areas</a:t>
            </a:r>
            <a:endParaRPr lang="en-US" sz="1600" dirty="0">
              <a:solidFill>
                <a:schemeClr val="accent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002995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People First</a:t>
            </a:r>
            <a:endParaRPr lang="en-US" dirty="0"/>
          </a:p>
        </p:txBody>
      </p:sp>
    </p:spTree>
    <p:extLst>
      <p:ext uri="{BB962C8B-B14F-4D97-AF65-F5344CB8AC3E}">
        <p14:creationId xmlns:p14="http://schemas.microsoft.com/office/powerpoint/2010/main" val="322350193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Bravo</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924790"/>
            <a:ext cx="4329374" cy="2485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705" y="882651"/>
            <a:ext cx="3881751" cy="3391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88" y="3432249"/>
            <a:ext cx="4267027" cy="298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906705" y="4443010"/>
            <a:ext cx="3881751" cy="738664"/>
          </a:xfrm>
          <a:prstGeom prst="rect">
            <a:avLst/>
          </a:prstGeom>
          <a:noFill/>
        </p:spPr>
        <p:txBody>
          <a:bodyPr wrap="square" rtlCol="0">
            <a:spAutoFit/>
          </a:bodyPr>
          <a:lstStyle/>
          <a:p>
            <a:r>
              <a:rPr lang="en-US" sz="1400" dirty="0" smtClean="0"/>
              <a:t>298 Recognitions from onshore stakeholders</a:t>
            </a:r>
          </a:p>
          <a:p>
            <a:pPr marL="285750" indent="-285750">
              <a:buFontTx/>
              <a:buChar char="-"/>
            </a:pPr>
            <a:r>
              <a:rPr lang="en-US" sz="1400" dirty="0" smtClean="0"/>
              <a:t>185 in Q4 (75% of total Bravos in Q4)</a:t>
            </a:r>
          </a:p>
          <a:p>
            <a:endParaRPr lang="en-US" sz="1400" dirty="0"/>
          </a:p>
        </p:txBody>
      </p:sp>
    </p:spTree>
    <p:extLst>
      <p:ext uri="{BB962C8B-B14F-4D97-AF65-F5344CB8AC3E}">
        <p14:creationId xmlns:p14="http://schemas.microsoft.com/office/powerpoint/2010/main" val="920792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Rock Stars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11" y="1457849"/>
            <a:ext cx="5448300" cy="195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82805" y="965407"/>
            <a:ext cx="1407308" cy="369332"/>
          </a:xfrm>
          <a:prstGeom prst="rect">
            <a:avLst/>
          </a:prstGeom>
          <a:noFill/>
        </p:spPr>
        <p:txBody>
          <a:bodyPr wrap="none" rtlCol="0">
            <a:spAutoFit/>
          </a:bodyPr>
          <a:lstStyle/>
          <a:p>
            <a:r>
              <a:rPr lang="en-US" b="1" dirty="0" smtClean="0"/>
              <a:t>Team Work</a:t>
            </a:r>
            <a:endParaRPr lang="en-US" b="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755" y="4436164"/>
            <a:ext cx="5314950" cy="170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bwMode="auto">
          <a:xfrm>
            <a:off x="551612" y="1457849"/>
            <a:ext cx="5266385" cy="0"/>
          </a:xfrm>
          <a:prstGeom prst="line">
            <a:avLst/>
          </a:prstGeom>
          <a:gradFill rotWithShape="1">
            <a:gsLst>
              <a:gs pos="0">
                <a:schemeClr val="accent1">
                  <a:gamma/>
                  <a:tint val="80000"/>
                  <a:invGamma/>
                </a:schemeClr>
              </a:gs>
              <a:gs pos="100000">
                <a:schemeClr val="accent1"/>
              </a:gs>
            </a:gsLst>
            <a:lin ang="5400000" scaled="1"/>
          </a:gradFill>
          <a:ln w="1905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22843678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2018 Focus Areas</a:t>
            </a:r>
            <a:endParaRPr lang="en-US" dirty="0"/>
          </a:p>
        </p:txBody>
      </p:sp>
    </p:spTree>
    <p:extLst>
      <p:ext uri="{BB962C8B-B14F-4D97-AF65-F5344CB8AC3E}">
        <p14:creationId xmlns:p14="http://schemas.microsoft.com/office/powerpoint/2010/main" val="227629714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Vital Sign 2017</a:t>
            </a:r>
            <a:endParaRPr lang="en-US" dirty="0"/>
          </a:p>
        </p:txBody>
      </p:sp>
      <p:sp>
        <p:nvSpPr>
          <p:cNvPr id="4" name="Slide Number Placeholder 3"/>
          <p:cNvSpPr>
            <a:spLocks noGrp="1"/>
          </p:cNvSpPr>
          <p:nvPr>
            <p:ph type="sldNum" sz="quarter" idx="10"/>
          </p:nvPr>
        </p:nvSpPr>
        <p:spPr/>
        <p:txBody>
          <a:bodyPr/>
          <a:lstStyle/>
          <a:p>
            <a:pPr>
              <a:defRPr/>
            </a:pPr>
            <a:fld id="{CAB91F5A-6DD5-40DA-A6BA-2031AA227555}" type="slidenum">
              <a:rPr lang="en-US" smtClean="0"/>
              <a:pPr>
                <a:defRPr/>
              </a:pPr>
              <a:t>24</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6577013" cy="4839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828800" y="5791200"/>
            <a:ext cx="5867400" cy="600164"/>
          </a:xfrm>
          <a:prstGeom prst="rect">
            <a:avLst/>
          </a:prstGeom>
          <a:noFill/>
          <a:ln>
            <a:solidFill>
              <a:schemeClr val="accent1"/>
            </a:solidFill>
          </a:ln>
        </p:spPr>
        <p:txBody>
          <a:bodyPr wrap="square" rtlCol="0">
            <a:spAutoFit/>
          </a:bodyPr>
          <a:lstStyle/>
          <a:p>
            <a:r>
              <a:rPr lang="en-US" sz="1100" dirty="0" smtClean="0"/>
              <a:t>Scores have gone down as compare to last year:</a:t>
            </a:r>
          </a:p>
          <a:p>
            <a:pPr marL="285750" indent="-285750">
              <a:buFont typeface="Arial" panose="020B0604020202020204" pitchFamily="34" charset="0"/>
              <a:buChar char="•"/>
            </a:pPr>
            <a:r>
              <a:rPr lang="en-US" sz="1100" dirty="0" smtClean="0"/>
              <a:t>Lot of new team members (neutral score have gone up)</a:t>
            </a:r>
          </a:p>
          <a:p>
            <a:pPr marL="285750" indent="-285750">
              <a:buFont typeface="Arial" panose="020B0604020202020204" pitchFamily="34" charset="0"/>
              <a:buChar char="•"/>
            </a:pPr>
            <a:r>
              <a:rPr lang="en-US" sz="1100" dirty="0" smtClean="0"/>
              <a:t>Org changes in the middle of the year e.g. SSMO</a:t>
            </a:r>
            <a:endParaRPr lang="en-US" sz="1100" dirty="0"/>
          </a:p>
        </p:txBody>
      </p:sp>
    </p:spTree>
    <p:extLst>
      <p:ext uri="{BB962C8B-B14F-4D97-AF65-F5344CB8AC3E}">
        <p14:creationId xmlns:p14="http://schemas.microsoft.com/office/powerpoint/2010/main" val="30627024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0625" y="381000"/>
            <a:ext cx="8245701" cy="4572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r>
              <a:rPr lang="en-GB" b="1" dirty="0">
                <a:cs typeface="Calibri" panose="020F0502020204030204" pitchFamily="34" charset="0"/>
              </a:rPr>
              <a:t>Focus Areas – Strategic / Operational</a:t>
            </a:r>
          </a:p>
        </p:txBody>
      </p:sp>
      <p:sp>
        <p:nvSpPr>
          <p:cNvPr id="25" name="Rectangle 24"/>
          <p:cNvSpPr/>
          <p:nvPr/>
        </p:nvSpPr>
        <p:spPr>
          <a:xfrm rot="10800000">
            <a:off x="4943787" y="1801456"/>
            <a:ext cx="3598471" cy="4156313"/>
          </a:xfrm>
          <a:prstGeom prst="rect">
            <a:avLst/>
          </a:prstGeom>
          <a:noFill/>
          <a:ln w="12700">
            <a:solidFill>
              <a:srgbClr val="00B050"/>
            </a:solidFill>
          </a:ln>
          <a:effectLst>
            <a:outerShdw blurRad="254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600" dirty="0" smtClean="0">
              <a:solidFill>
                <a:srgbClr val="FFFFFF"/>
              </a:solidFill>
              <a:cs typeface="Arial" pitchFamily="34" charset="0"/>
            </a:endParaRPr>
          </a:p>
        </p:txBody>
      </p:sp>
      <p:sp>
        <p:nvSpPr>
          <p:cNvPr id="26" name="Rectangle 25"/>
          <p:cNvSpPr/>
          <p:nvPr/>
        </p:nvSpPr>
        <p:spPr>
          <a:xfrm rot="10800000">
            <a:off x="5205046" y="1189244"/>
            <a:ext cx="3145134" cy="442525"/>
          </a:xfrm>
          <a:prstGeom prst="rect">
            <a:avLst/>
          </a:prstGeom>
          <a:noFill/>
          <a:ln w="12700">
            <a:solidFill>
              <a:srgbClr val="00B050"/>
            </a:solidFill>
          </a:ln>
          <a:effectLst>
            <a:outerShdw blurRad="254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600" dirty="0" smtClean="0">
              <a:solidFill>
                <a:srgbClr val="FFFFFF"/>
              </a:solidFill>
              <a:cs typeface="Arial" pitchFamily="34" charset="0"/>
            </a:endParaRPr>
          </a:p>
        </p:txBody>
      </p:sp>
      <p:sp>
        <p:nvSpPr>
          <p:cNvPr id="27" name="Rectangle 26"/>
          <p:cNvSpPr/>
          <p:nvPr/>
        </p:nvSpPr>
        <p:spPr>
          <a:xfrm>
            <a:off x="5591658" y="1285875"/>
            <a:ext cx="2425707" cy="338554"/>
          </a:xfrm>
          <a:prstGeom prst="rect">
            <a:avLst/>
          </a:prstGeom>
        </p:spPr>
        <p:txBody>
          <a:bodyPr wrap="square">
            <a:spAutoFit/>
          </a:bodyPr>
          <a:lstStyle/>
          <a:p>
            <a:pPr algn="ctr"/>
            <a:r>
              <a:rPr lang="en-GB" sz="1600" b="1" kern="0" dirty="0" smtClean="0">
                <a:solidFill>
                  <a:srgbClr val="63666A"/>
                </a:solidFill>
                <a:cs typeface="Calibri" pitchFamily="34" charset="0"/>
              </a:rPr>
              <a:t>Operational</a:t>
            </a:r>
          </a:p>
        </p:txBody>
      </p:sp>
      <p:sp>
        <p:nvSpPr>
          <p:cNvPr id="28" name="Rectangle 27"/>
          <p:cNvSpPr/>
          <p:nvPr/>
        </p:nvSpPr>
        <p:spPr>
          <a:xfrm>
            <a:off x="5326459" y="1165883"/>
            <a:ext cx="2883045" cy="92636"/>
          </a:xfrm>
          <a:prstGeom prst="rect">
            <a:avLst/>
          </a:prstGeom>
          <a:solidFill>
            <a:srgbClr val="8E9300"/>
          </a:solidFill>
          <a:ln>
            <a:solidFill>
              <a:srgbClr val="8E93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rgbClr val="FFFFFF"/>
              </a:solidFill>
            </a:endParaRPr>
          </a:p>
        </p:txBody>
      </p:sp>
      <p:sp>
        <p:nvSpPr>
          <p:cNvPr id="29" name="Rectangle 28"/>
          <p:cNvSpPr/>
          <p:nvPr/>
        </p:nvSpPr>
        <p:spPr>
          <a:xfrm>
            <a:off x="4943786" y="1820430"/>
            <a:ext cx="3598473" cy="2400657"/>
          </a:xfrm>
          <a:prstGeom prst="rect">
            <a:avLst/>
          </a:prstGeom>
        </p:spPr>
        <p:txBody>
          <a:bodyPr wrap="square">
            <a:spAutoFit/>
          </a:bodyPr>
          <a:lstStyle/>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Optimize RxClaim sources achieving a 10% productivity target (</a:t>
            </a:r>
            <a:r>
              <a:rPr lang="en-US" sz="1200" dirty="0" err="1">
                <a:solidFill>
                  <a:srgbClr val="53565A"/>
                </a:solidFill>
              </a:rPr>
              <a:t>cpu</a:t>
            </a:r>
            <a:r>
              <a:rPr lang="en-US" sz="1200" dirty="0">
                <a:solidFill>
                  <a:srgbClr val="53565A"/>
                </a:solidFill>
              </a:rPr>
              <a:t>, disk, </a:t>
            </a:r>
            <a:r>
              <a:rPr lang="en-US" sz="1200" dirty="0" err="1">
                <a:solidFill>
                  <a:srgbClr val="53565A"/>
                </a:solidFill>
              </a:rPr>
              <a:t>pgms</a:t>
            </a:r>
            <a:r>
              <a:rPr lang="en-US" sz="1200" dirty="0">
                <a:solidFill>
                  <a:srgbClr val="53565A"/>
                </a:solidFill>
              </a:rPr>
              <a:t>).</a:t>
            </a: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Standardize model, instrumentation and support practices across all platforms – Production Support for LCTR instances</a:t>
            </a: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IT-BPO Collaboration (specific pointers e.g. BOM</a:t>
            </a:r>
            <a:r>
              <a:rPr lang="en-US" sz="1200" dirty="0" smtClean="0">
                <a:solidFill>
                  <a:srgbClr val="53565A"/>
                </a:solidFill>
              </a:rPr>
              <a:t>) to improve / automate client onboarding process </a:t>
            </a:r>
            <a:endParaRPr lang="en-US" sz="1200" dirty="0">
              <a:solidFill>
                <a:srgbClr val="53565A"/>
              </a:solidFill>
            </a:endParaRP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Design and Implement a Global rotation policy for developing SME’s on Core applications </a:t>
            </a:r>
          </a:p>
        </p:txBody>
      </p:sp>
      <p:sp>
        <p:nvSpPr>
          <p:cNvPr id="30" name="Rectangle 29"/>
          <p:cNvSpPr/>
          <p:nvPr/>
        </p:nvSpPr>
        <p:spPr>
          <a:xfrm rot="10800000">
            <a:off x="561262" y="1801448"/>
            <a:ext cx="3638945" cy="4156317"/>
          </a:xfrm>
          <a:prstGeom prst="rect">
            <a:avLst/>
          </a:prstGeom>
          <a:noFill/>
          <a:ln w="12700">
            <a:solidFill>
              <a:schemeClr val="accent1"/>
            </a:solidFill>
          </a:ln>
          <a:effectLst>
            <a:outerShdw blurRad="254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600" dirty="0" smtClean="0">
              <a:solidFill>
                <a:srgbClr val="FFFFFF"/>
              </a:solidFill>
              <a:cs typeface="Arial" pitchFamily="34" charset="0"/>
            </a:endParaRPr>
          </a:p>
        </p:txBody>
      </p:sp>
      <p:sp>
        <p:nvSpPr>
          <p:cNvPr id="31" name="Rectangle 30"/>
          <p:cNvSpPr/>
          <p:nvPr/>
        </p:nvSpPr>
        <p:spPr>
          <a:xfrm>
            <a:off x="1432649" y="1261646"/>
            <a:ext cx="1636836" cy="338554"/>
          </a:xfrm>
          <a:prstGeom prst="rect">
            <a:avLst/>
          </a:prstGeom>
        </p:spPr>
        <p:txBody>
          <a:bodyPr wrap="square">
            <a:spAutoFit/>
          </a:bodyPr>
          <a:lstStyle/>
          <a:p>
            <a:pPr algn="ctr"/>
            <a:r>
              <a:rPr lang="en-GB" sz="1600" b="1" kern="0" dirty="0" smtClean="0">
                <a:solidFill>
                  <a:srgbClr val="63666A"/>
                </a:solidFill>
                <a:cs typeface="Calibri" pitchFamily="34" charset="0"/>
              </a:rPr>
              <a:t>Strategic</a:t>
            </a:r>
          </a:p>
        </p:txBody>
      </p:sp>
      <p:sp>
        <p:nvSpPr>
          <p:cNvPr id="32" name="Rectangle 31"/>
          <p:cNvSpPr/>
          <p:nvPr/>
        </p:nvSpPr>
        <p:spPr>
          <a:xfrm>
            <a:off x="561262" y="1816180"/>
            <a:ext cx="3638946" cy="2739211"/>
          </a:xfrm>
          <a:prstGeom prst="rect">
            <a:avLst/>
          </a:prstGeom>
        </p:spPr>
        <p:txBody>
          <a:bodyPr wrap="square">
            <a:spAutoFit/>
          </a:bodyPr>
          <a:lstStyle/>
          <a:p>
            <a:pPr marL="228600" lvl="2" indent="-228600">
              <a:spcBef>
                <a:spcPts val="600"/>
              </a:spcBef>
              <a:spcAft>
                <a:spcPts val="600"/>
              </a:spcAft>
              <a:buClr>
                <a:srgbClr val="D45D00"/>
              </a:buClr>
              <a:buFont typeface="Arial" pitchFamily="34" charset="0"/>
              <a:buChar char="•"/>
              <a:defRPr/>
            </a:pPr>
            <a:r>
              <a:rPr lang="en-US" sz="1200" dirty="0" smtClean="0">
                <a:solidFill>
                  <a:srgbClr val="53565A"/>
                </a:solidFill>
              </a:rPr>
              <a:t>Improve </a:t>
            </a:r>
            <a:r>
              <a:rPr lang="en-US" sz="1200" dirty="0">
                <a:solidFill>
                  <a:srgbClr val="53565A"/>
                </a:solidFill>
              </a:rPr>
              <a:t>development </a:t>
            </a:r>
            <a:r>
              <a:rPr lang="en-US" sz="1200" dirty="0" smtClean="0">
                <a:solidFill>
                  <a:srgbClr val="53565A"/>
                </a:solidFill>
              </a:rPr>
              <a:t>quality; shift </a:t>
            </a:r>
            <a:r>
              <a:rPr lang="en-US" sz="1200" dirty="0">
                <a:solidFill>
                  <a:srgbClr val="53565A"/>
                </a:solidFill>
              </a:rPr>
              <a:t>from Quality Assurance to </a:t>
            </a:r>
            <a:r>
              <a:rPr lang="en-US" sz="1200" dirty="0" smtClean="0">
                <a:solidFill>
                  <a:srgbClr val="53565A"/>
                </a:solidFill>
              </a:rPr>
              <a:t>Engineering &amp; Test Automation – Defect Prevention vs. detection.</a:t>
            </a: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Adaption of Agile delivery methodology </a:t>
            </a:r>
            <a:r>
              <a:rPr lang="en-GB" sz="1200" dirty="0">
                <a:solidFill>
                  <a:srgbClr val="63666A"/>
                </a:solidFill>
              </a:rPr>
              <a:t>along with </a:t>
            </a:r>
            <a:r>
              <a:rPr lang="en-US" sz="1200" dirty="0">
                <a:solidFill>
                  <a:srgbClr val="53565A"/>
                </a:solidFill>
              </a:rPr>
              <a:t>CI/CD / DevOps </a:t>
            </a:r>
            <a:r>
              <a:rPr lang="en-US" sz="1200" dirty="0" smtClean="0">
                <a:solidFill>
                  <a:srgbClr val="53565A"/>
                </a:solidFill>
              </a:rPr>
              <a:t>implementation</a:t>
            </a:r>
            <a:endParaRPr lang="en-US" sz="1200" dirty="0">
              <a:solidFill>
                <a:srgbClr val="53565A"/>
              </a:solidFill>
            </a:endParaRPr>
          </a:p>
          <a:p>
            <a:pPr marL="228600" lvl="2" indent="-228600">
              <a:spcBef>
                <a:spcPts val="600"/>
              </a:spcBef>
              <a:spcAft>
                <a:spcPts val="600"/>
              </a:spcAft>
              <a:buClr>
                <a:srgbClr val="D45D00"/>
              </a:buClr>
              <a:buFont typeface="Arial" pitchFamily="34" charset="0"/>
              <a:buChar char="•"/>
              <a:defRPr/>
            </a:pPr>
            <a:r>
              <a:rPr lang="en-US" sz="1200" dirty="0" smtClean="0">
                <a:solidFill>
                  <a:srgbClr val="53565A"/>
                </a:solidFill>
              </a:rPr>
              <a:t>Implementation </a:t>
            </a:r>
            <a:r>
              <a:rPr lang="en-US" sz="1200" dirty="0">
                <a:solidFill>
                  <a:srgbClr val="53565A"/>
                </a:solidFill>
              </a:rPr>
              <a:t>of Hybrid </a:t>
            </a:r>
            <a:r>
              <a:rPr lang="en-US" sz="1200" dirty="0" smtClean="0">
                <a:solidFill>
                  <a:srgbClr val="53565A"/>
                </a:solidFill>
              </a:rPr>
              <a:t>CoE (End to End Delivery) </a:t>
            </a:r>
            <a:r>
              <a:rPr lang="en-US" sz="1200" dirty="0">
                <a:solidFill>
                  <a:srgbClr val="53565A"/>
                </a:solidFill>
              </a:rPr>
              <a:t>framework </a:t>
            </a:r>
            <a:endParaRPr lang="en-US" sz="1200" dirty="0" smtClean="0">
              <a:solidFill>
                <a:srgbClr val="53565A"/>
              </a:solidFill>
            </a:endParaRPr>
          </a:p>
          <a:p>
            <a:pPr marL="228600" lvl="2" indent="-228600">
              <a:spcBef>
                <a:spcPts val="600"/>
              </a:spcBef>
              <a:spcAft>
                <a:spcPts val="600"/>
              </a:spcAft>
              <a:buClr>
                <a:srgbClr val="D45D00"/>
              </a:buClr>
              <a:buFont typeface="Arial" pitchFamily="34" charset="0"/>
              <a:buChar char="•"/>
              <a:defRPr/>
            </a:pPr>
            <a:r>
              <a:rPr lang="en-US" sz="1200" dirty="0" smtClean="0">
                <a:solidFill>
                  <a:srgbClr val="53565A"/>
                </a:solidFill>
              </a:rPr>
              <a:t>Improve Penetration in Formulary (Vendor Transition)</a:t>
            </a: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Consolidation of eligibility – unique member id across multiple instances of </a:t>
            </a:r>
            <a:r>
              <a:rPr lang="en-US" sz="1200" dirty="0" smtClean="0">
                <a:solidFill>
                  <a:srgbClr val="53565A"/>
                </a:solidFill>
              </a:rPr>
              <a:t>RxClaim</a:t>
            </a:r>
            <a:endParaRPr lang="en-US" sz="1200" dirty="0">
              <a:solidFill>
                <a:srgbClr val="53565A"/>
              </a:solidFill>
            </a:endParaRPr>
          </a:p>
        </p:txBody>
      </p:sp>
      <p:sp>
        <p:nvSpPr>
          <p:cNvPr id="33" name="Rectangle 32"/>
          <p:cNvSpPr/>
          <p:nvPr/>
        </p:nvSpPr>
        <p:spPr>
          <a:xfrm>
            <a:off x="939408" y="1150857"/>
            <a:ext cx="2885369" cy="76200"/>
          </a:xfrm>
          <a:prstGeom prst="rect">
            <a:avLst/>
          </a:prstGeom>
          <a:solidFill>
            <a:schemeClr val="accent1"/>
          </a:solidFill>
          <a:ln>
            <a:solidFill>
              <a:srgbClr val="D45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rgbClr val="FFFFFF"/>
              </a:solidFill>
            </a:endParaRPr>
          </a:p>
        </p:txBody>
      </p:sp>
      <p:grpSp>
        <p:nvGrpSpPr>
          <p:cNvPr id="34" name="Group 64"/>
          <p:cNvGrpSpPr/>
          <p:nvPr/>
        </p:nvGrpSpPr>
        <p:grpSpPr>
          <a:xfrm>
            <a:off x="4456476" y="1136396"/>
            <a:ext cx="304800" cy="914400"/>
            <a:chOff x="2915920" y="871220"/>
            <a:chExt cx="304800" cy="914400"/>
          </a:xfrm>
        </p:grpSpPr>
        <p:grpSp>
          <p:nvGrpSpPr>
            <p:cNvPr id="35" name="Group 22"/>
            <p:cNvGrpSpPr>
              <a:grpSpLocks/>
            </p:cNvGrpSpPr>
            <p:nvPr/>
          </p:nvGrpSpPr>
          <p:grpSpPr bwMode="auto">
            <a:xfrm>
              <a:off x="2915920" y="871220"/>
              <a:ext cx="304800" cy="914400"/>
              <a:chOff x="2438400" y="1016005"/>
              <a:chExt cx="457201" cy="5943289"/>
            </a:xfrm>
          </p:grpSpPr>
          <p:grpSp>
            <p:nvGrpSpPr>
              <p:cNvPr id="37" name="Group 23"/>
              <p:cNvGrpSpPr>
                <a:grpSpLocks/>
              </p:cNvGrpSpPr>
              <p:nvPr/>
            </p:nvGrpSpPr>
            <p:grpSpPr bwMode="auto">
              <a:xfrm>
                <a:off x="2438400" y="2057694"/>
                <a:ext cx="457201" cy="3823284"/>
                <a:chOff x="2438400" y="2057694"/>
                <a:chExt cx="457201" cy="3823284"/>
              </a:xfrm>
            </p:grpSpPr>
            <p:sp>
              <p:nvSpPr>
                <p:cNvPr id="40" name="Rectangle 39"/>
                <p:cNvSpPr/>
                <p:nvPr/>
              </p:nvSpPr>
              <p:spPr>
                <a:xfrm>
                  <a:off x="2514600" y="2057694"/>
                  <a:ext cx="381001" cy="3823284"/>
                </a:xfrm>
                <a:prstGeom prst="rect">
                  <a:avLst/>
                </a:prstGeom>
                <a:solidFill>
                  <a:schemeClr val="bg1"/>
                </a:solidFill>
                <a:ln>
                  <a:noFill/>
                </a:ln>
                <a:effectLst>
                  <a:outerShdw blurRad="2286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1" name="Rectangle 40"/>
                <p:cNvSpPr/>
                <p:nvPr/>
              </p:nvSpPr>
              <p:spPr>
                <a:xfrm>
                  <a:off x="2438400" y="2057694"/>
                  <a:ext cx="381001" cy="3428118"/>
                </a:xfrm>
                <a:prstGeom prst="rect">
                  <a:avLst/>
                </a:prstGeom>
                <a:solidFill>
                  <a:srgbClr val="EAAA00"/>
                </a:solidFill>
                <a:ln>
                  <a:noFill/>
                </a:ln>
                <a:effectLst>
                  <a:outerShdw blurRad="2286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39" name="Rectangle 38"/>
              <p:cNvSpPr/>
              <p:nvPr/>
            </p:nvSpPr>
            <p:spPr>
              <a:xfrm>
                <a:off x="2438400" y="1016005"/>
                <a:ext cx="457201" cy="594328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36" name="Oval 35"/>
            <p:cNvSpPr/>
            <p:nvPr/>
          </p:nvSpPr>
          <p:spPr bwMode="auto">
            <a:xfrm>
              <a:off x="2979733" y="1177928"/>
              <a:ext cx="180025" cy="180025"/>
            </a:xfrm>
            <a:prstGeom prst="ellipse">
              <a:avLst/>
            </a:prstGeom>
            <a:solidFill>
              <a:srgbClr val="D45D00"/>
            </a:solidFill>
            <a:ln w="19050">
              <a:solidFill>
                <a:schemeClr val="bg1"/>
              </a:solidFill>
              <a:prstDash val="solid"/>
            </a:ln>
            <a:effectLst>
              <a:innerShdw blurRad="63500" dist="50800" dir="18900000">
                <a:prstClr val="black">
                  <a:alpha val="50000"/>
                </a:prstClr>
              </a:innerShdw>
            </a:effectLst>
          </p:spPr>
          <p:txBody>
            <a:bodyPr lIns="0" tIns="45720" rIns="0" bIns="27432" anchor="ctr"/>
            <a:lstStyle/>
            <a:p>
              <a:pPr algn="ctr" fontAlgn="base">
                <a:lnSpc>
                  <a:spcPct val="90000"/>
                </a:lnSpc>
                <a:spcBef>
                  <a:spcPts val="300"/>
                </a:spcBef>
                <a:spcAft>
                  <a:spcPct val="35000"/>
                </a:spcAft>
                <a:buClr>
                  <a:srgbClr val="D45D00"/>
                </a:buClr>
              </a:pPr>
              <a:endParaRPr lang="en-US" sz="800" b="1" kern="0" dirty="0">
                <a:solidFill>
                  <a:srgbClr val="FFFFFF"/>
                </a:solidFill>
                <a:cs typeface="Arial" pitchFamily="34" charset="0"/>
              </a:endParaRPr>
            </a:p>
          </p:txBody>
        </p:sp>
      </p:grpSp>
      <p:cxnSp>
        <p:nvCxnSpPr>
          <p:cNvPr id="42" name="Straight Connector 41"/>
          <p:cNvCxnSpPr/>
          <p:nvPr/>
        </p:nvCxnSpPr>
        <p:spPr bwMode="auto">
          <a:xfrm>
            <a:off x="527536" y="1717749"/>
            <a:ext cx="3582237" cy="3"/>
          </a:xfrm>
          <a:prstGeom prst="line">
            <a:avLst/>
          </a:prstGeom>
          <a:gradFill rotWithShape="1">
            <a:gsLst>
              <a:gs pos="0">
                <a:schemeClr val="accent1">
                  <a:gamma/>
                  <a:tint val="80000"/>
                  <a:invGamma/>
                </a:schemeClr>
              </a:gs>
              <a:gs pos="100000">
                <a:schemeClr val="accent1"/>
              </a:gs>
            </a:gsLst>
            <a:lin ang="5400000" scaled="1"/>
          </a:gradFill>
          <a:ln w="12700" cap="flat" cmpd="sng" algn="ctr">
            <a:gradFill flip="none" rotWithShape="1">
              <a:gsLst>
                <a:gs pos="0">
                  <a:schemeClr val="bg1">
                    <a:lumMod val="95000"/>
                  </a:schemeClr>
                </a:gs>
                <a:gs pos="48000">
                  <a:srgbClr val="63666A"/>
                </a:gs>
                <a:gs pos="100000">
                  <a:schemeClr val="bg1"/>
                </a:gs>
              </a:gsLst>
              <a:lin ang="0" scaled="1"/>
              <a:tileRect/>
            </a:gradFill>
            <a:prstDash val="solid"/>
            <a:round/>
            <a:headEnd type="none" w="med" len="med"/>
            <a:tailEnd type="none" w="med" len="med"/>
          </a:ln>
          <a:effectLst/>
        </p:spPr>
      </p:cxnSp>
      <p:cxnSp>
        <p:nvCxnSpPr>
          <p:cNvPr id="44" name="Straight Connector 43"/>
          <p:cNvCxnSpPr/>
          <p:nvPr/>
        </p:nvCxnSpPr>
        <p:spPr bwMode="auto">
          <a:xfrm flipH="1" flipV="1">
            <a:off x="5032860" y="1717749"/>
            <a:ext cx="3509400" cy="3"/>
          </a:xfrm>
          <a:prstGeom prst="line">
            <a:avLst/>
          </a:prstGeom>
          <a:gradFill rotWithShape="1">
            <a:gsLst>
              <a:gs pos="0">
                <a:schemeClr val="accent1">
                  <a:gamma/>
                  <a:tint val="80000"/>
                  <a:invGamma/>
                </a:schemeClr>
              </a:gs>
              <a:gs pos="100000">
                <a:schemeClr val="accent1"/>
              </a:gs>
            </a:gsLst>
            <a:lin ang="5400000" scaled="1"/>
          </a:gradFill>
          <a:ln w="12700" cap="flat" cmpd="sng" algn="ctr">
            <a:gradFill flip="none" rotWithShape="1">
              <a:gsLst>
                <a:gs pos="0">
                  <a:schemeClr val="bg1">
                    <a:lumMod val="95000"/>
                  </a:schemeClr>
                </a:gs>
                <a:gs pos="48000">
                  <a:srgbClr val="63666A"/>
                </a:gs>
                <a:gs pos="100000">
                  <a:schemeClr val="bg1"/>
                </a:gs>
              </a:gsLst>
              <a:lin ang="0" scaled="1"/>
              <a:tileRect/>
            </a:gradFill>
            <a:prstDash val="solid"/>
            <a:round/>
            <a:headEnd type="none" w="med" len="med"/>
            <a:tailEnd type="none" w="med" len="med"/>
          </a:ln>
          <a:effectLst/>
        </p:spPr>
      </p:cxnSp>
      <p:sp>
        <p:nvSpPr>
          <p:cNvPr id="46" name="Rectangle 45"/>
          <p:cNvSpPr/>
          <p:nvPr/>
        </p:nvSpPr>
        <p:spPr>
          <a:xfrm rot="10800000">
            <a:off x="803865" y="1164712"/>
            <a:ext cx="3155183" cy="450587"/>
          </a:xfrm>
          <a:prstGeom prst="rect">
            <a:avLst/>
          </a:prstGeom>
          <a:noFill/>
          <a:ln w="12700">
            <a:solidFill>
              <a:schemeClr val="accent1"/>
            </a:solidFill>
          </a:ln>
          <a:effectLst>
            <a:outerShdw blurRad="254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600" dirty="0" smtClean="0">
              <a:solidFill>
                <a:srgbClr val="FFFFFF"/>
              </a:solidFill>
              <a:cs typeface="Arial" pitchFamily="34" charset="0"/>
            </a:endParaRPr>
          </a:p>
        </p:txBody>
      </p:sp>
    </p:spTree>
    <p:extLst>
      <p:ext uri="{BB962C8B-B14F-4D97-AF65-F5344CB8AC3E}">
        <p14:creationId xmlns:p14="http://schemas.microsoft.com/office/powerpoint/2010/main" val="231091709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191852125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Monthly Releases Metrics</a:t>
            </a:r>
            <a:endParaRPr lang="en-US" kern="0" dirty="0">
              <a:solidFill>
                <a:srgbClr val="FF0000"/>
              </a:solidFill>
              <a:cs typeface="Calibri" panose="020F050202020403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1517778319"/>
              </p:ext>
            </p:extLst>
          </p:nvPr>
        </p:nvGraphicFramePr>
        <p:xfrm>
          <a:off x="228600" y="914400"/>
          <a:ext cx="8686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a:graphicFrameLocks/>
          </p:cNvGraphicFramePr>
          <p:nvPr>
            <p:extLst>
              <p:ext uri="{D42A27DB-BD31-4B8C-83A1-F6EECF244321}">
                <p14:modId xmlns:p14="http://schemas.microsoft.com/office/powerpoint/2010/main" val="914050990"/>
              </p:ext>
            </p:extLst>
          </p:nvPr>
        </p:nvGraphicFramePr>
        <p:xfrm>
          <a:off x="228600" y="3657600"/>
          <a:ext cx="8686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9348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Monthly Releases Metrics (</a:t>
            </a:r>
            <a:r>
              <a:rPr lang="en-US" b="1" kern="0" dirty="0" err="1" smtClean="0">
                <a:cs typeface="Calibri" panose="020F0502020204030204" pitchFamily="34" charset="0"/>
              </a:rPr>
              <a:t>Cont</a:t>
            </a:r>
            <a:r>
              <a:rPr lang="en-US" b="1" kern="0" dirty="0" smtClean="0">
                <a:cs typeface="Calibri" panose="020F0502020204030204" pitchFamily="34" charset="0"/>
              </a:rPr>
              <a:t>…)</a:t>
            </a:r>
            <a:endParaRPr lang="en-US" kern="0" dirty="0">
              <a:solidFill>
                <a:srgbClr val="FF0000"/>
              </a:solidFill>
              <a:cs typeface="Calibri" panose="020F0502020204030204" pitchFamily="34" charset="0"/>
            </a:endParaRPr>
          </a:p>
        </p:txBody>
      </p:sp>
      <p:graphicFrame>
        <p:nvGraphicFramePr>
          <p:cNvPr id="6" name="Chart 5"/>
          <p:cNvGraphicFramePr>
            <a:graphicFrameLocks/>
          </p:cNvGraphicFramePr>
          <p:nvPr>
            <p:extLst>
              <p:ext uri="{D42A27DB-BD31-4B8C-83A1-F6EECF244321}">
                <p14:modId xmlns:p14="http://schemas.microsoft.com/office/powerpoint/2010/main" val="3518137291"/>
              </p:ext>
            </p:extLst>
          </p:nvPr>
        </p:nvGraphicFramePr>
        <p:xfrm>
          <a:off x="228600" y="812470"/>
          <a:ext cx="8686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2145720200"/>
              </p:ext>
            </p:extLst>
          </p:nvPr>
        </p:nvGraphicFramePr>
        <p:xfrm>
          <a:off x="228600" y="3657600"/>
          <a:ext cx="8686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4118165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update </a:t>
            </a:r>
            <a:br>
              <a:rPr lang="en-US" dirty="0" smtClean="0"/>
            </a:br>
            <a:r>
              <a:rPr lang="en-US" dirty="0" smtClean="0"/>
              <a:t>by teams</a:t>
            </a:r>
            <a:endParaRPr lang="en-US" dirty="0"/>
          </a:p>
        </p:txBody>
      </p:sp>
    </p:spTree>
    <p:extLst>
      <p:ext uri="{BB962C8B-B14F-4D97-AF65-F5344CB8AC3E}">
        <p14:creationId xmlns:p14="http://schemas.microsoft.com/office/powerpoint/2010/main" val="111308192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9" y="381000"/>
            <a:ext cx="8245701" cy="4572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p>
            <a:pPr fontAlgn="base">
              <a:spcAft>
                <a:spcPct val="0"/>
              </a:spcAft>
            </a:pPr>
            <a:r>
              <a:rPr lang="en-GB" sz="1800" b="1" dirty="0">
                <a:latin typeface="+mj-lt"/>
                <a:ea typeface="Geneva" charset="0"/>
                <a:cs typeface="Calibri" panose="020F0502020204030204" pitchFamily="34" charset="0"/>
              </a:rPr>
              <a:t>Executive Summary - 2017</a:t>
            </a:r>
          </a:p>
        </p:txBody>
      </p:sp>
      <p:sp>
        <p:nvSpPr>
          <p:cNvPr id="4" name="Rectangle 3"/>
          <p:cNvSpPr/>
          <p:nvPr/>
        </p:nvSpPr>
        <p:spPr bwMode="auto">
          <a:xfrm>
            <a:off x="482487" y="1210288"/>
            <a:ext cx="2032114" cy="558225"/>
          </a:xfrm>
          <a:prstGeom prst="rect">
            <a:avLst/>
          </a:prstGeom>
          <a:solidFill>
            <a:srgbClr val="D45D00"/>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200" kern="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7" name="Rectangle 6"/>
          <p:cNvSpPr/>
          <p:nvPr/>
        </p:nvSpPr>
        <p:spPr>
          <a:xfrm flipH="1">
            <a:off x="2578056" y="1210288"/>
            <a:ext cx="5601303" cy="558225"/>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indent="-171450" defTabSz="457148" fontAlgn="base">
              <a:spcBef>
                <a:spcPts val="600"/>
              </a:spcBef>
              <a:spcAft>
                <a:spcPct val="0"/>
              </a:spcAft>
              <a:buClr>
                <a:srgbClr val="215352"/>
              </a:buClr>
              <a:buFont typeface="Wingdings" panose="05000000000000000000" pitchFamily="2" charset="2"/>
              <a:buChar char="Ø"/>
              <a:defRPr/>
            </a:pPr>
            <a:r>
              <a:rPr lang="en-US" sz="1100" b="1" kern="0" dirty="0" smtClean="0">
                <a:solidFill>
                  <a:srgbClr val="63666A">
                    <a:lumMod val="50000"/>
                  </a:srgbClr>
                </a:solidFill>
                <a:latin typeface="+mj-lt"/>
                <a:cs typeface="Arial" charset="0"/>
              </a:rPr>
              <a:t>Successful </a:t>
            </a:r>
            <a:r>
              <a:rPr lang="en-US" sz="1100" b="1" kern="0" dirty="0">
                <a:solidFill>
                  <a:srgbClr val="63666A">
                    <a:lumMod val="50000"/>
                  </a:srgbClr>
                </a:solidFill>
                <a:latin typeface="+mj-lt"/>
                <a:cs typeface="Arial" charset="0"/>
              </a:rPr>
              <a:t>Transition </a:t>
            </a:r>
            <a:r>
              <a:rPr lang="en-US" sz="1100" b="1" kern="0" dirty="0" smtClean="0">
                <a:solidFill>
                  <a:srgbClr val="63666A">
                    <a:lumMod val="50000"/>
                  </a:srgbClr>
                </a:solidFill>
                <a:latin typeface="+mj-lt"/>
                <a:cs typeface="Arial" charset="0"/>
              </a:rPr>
              <a:t>of ~ 100 </a:t>
            </a:r>
            <a:r>
              <a:rPr lang="en-US" sz="1100" b="1" kern="0" dirty="0">
                <a:solidFill>
                  <a:srgbClr val="63666A">
                    <a:lumMod val="50000"/>
                  </a:srgbClr>
                </a:solidFill>
                <a:latin typeface="+mj-lt"/>
                <a:cs typeface="Arial" charset="0"/>
              </a:rPr>
              <a:t>vendor resources </a:t>
            </a:r>
            <a:r>
              <a:rPr lang="en-US" sz="1100" kern="0" dirty="0">
                <a:solidFill>
                  <a:srgbClr val="63666A">
                    <a:lumMod val="50000"/>
                  </a:srgbClr>
                </a:solidFill>
                <a:latin typeface="+mj-lt"/>
                <a:cs typeface="Arial" charset="0"/>
              </a:rPr>
              <a:t>from IBM, CTS &amp; GalaxE </a:t>
            </a:r>
            <a:r>
              <a:rPr lang="en-US" sz="1100" kern="0" dirty="0" smtClean="0">
                <a:solidFill>
                  <a:srgbClr val="63666A">
                    <a:lumMod val="50000"/>
                  </a:srgbClr>
                </a:solidFill>
                <a:latin typeface="+mj-lt"/>
                <a:cs typeface="Arial" charset="0"/>
              </a:rPr>
              <a:t>primarily in RxClaim Core Product Development - Total Team size of 200+ </a:t>
            </a:r>
          </a:p>
        </p:txBody>
      </p:sp>
      <p:sp>
        <p:nvSpPr>
          <p:cNvPr id="8" name="Rectangle 7"/>
          <p:cNvSpPr/>
          <p:nvPr/>
        </p:nvSpPr>
        <p:spPr>
          <a:xfrm>
            <a:off x="502585" y="1239321"/>
            <a:ext cx="1955913" cy="430887"/>
          </a:xfrm>
          <a:prstGeom prst="rect">
            <a:avLst/>
          </a:prstGeom>
        </p:spPr>
        <p:txBody>
          <a:bodyPr wrap="square">
            <a:spAutoFit/>
          </a:bodyPr>
          <a:lstStyle/>
          <a:p>
            <a:pPr algn="ctr" eaLnBrk="0" hangingPunct="0"/>
            <a:r>
              <a:rPr lang="en-US" sz="1100" b="1" dirty="0" smtClean="0">
                <a:solidFill>
                  <a:srgbClr val="FFFFFF"/>
                </a:solidFill>
                <a:latin typeface="+mj-lt"/>
                <a:ea typeface="Open Sans" panose="020B0606030504020204" pitchFamily="34" charset="0"/>
                <a:cs typeface="Open Sans" panose="020B0606030504020204" pitchFamily="34" charset="0"/>
              </a:rPr>
              <a:t>Insource </a:t>
            </a:r>
            <a:r>
              <a:rPr lang="en-US" sz="1100" b="1" dirty="0">
                <a:solidFill>
                  <a:srgbClr val="FFFFFF"/>
                </a:solidFill>
                <a:latin typeface="+mj-lt"/>
                <a:ea typeface="Open Sans" panose="020B0606030504020204" pitchFamily="34" charset="0"/>
                <a:cs typeface="Open Sans" panose="020B0606030504020204" pitchFamily="34" charset="0"/>
              </a:rPr>
              <a:t>IP related </a:t>
            </a:r>
            <a:r>
              <a:rPr lang="en-US" sz="1100" b="1" dirty="0" smtClean="0">
                <a:solidFill>
                  <a:srgbClr val="FFFFFF"/>
                </a:solidFill>
                <a:latin typeface="+mj-lt"/>
                <a:ea typeface="Open Sans" panose="020B0606030504020204" pitchFamily="34" charset="0"/>
                <a:cs typeface="Open Sans" panose="020B0606030504020204" pitchFamily="34" charset="0"/>
              </a:rPr>
              <a:t>work &amp; Growth</a:t>
            </a:r>
          </a:p>
        </p:txBody>
      </p:sp>
      <p:sp>
        <p:nvSpPr>
          <p:cNvPr id="9" name="Rectangle 8"/>
          <p:cNvSpPr/>
          <p:nvPr/>
        </p:nvSpPr>
        <p:spPr>
          <a:xfrm>
            <a:off x="838244" y="3814797"/>
            <a:ext cx="998828" cy="276999"/>
          </a:xfrm>
          <a:prstGeom prst="rect">
            <a:avLst/>
          </a:prstGeom>
        </p:spPr>
        <p:txBody>
          <a:bodyPr wrap="square">
            <a:spAutoFit/>
          </a:bodyPr>
          <a:lstStyle/>
          <a:p>
            <a:pPr eaLnBrk="0" hangingPunct="0"/>
            <a:r>
              <a:rPr lang="en-US" sz="1200" b="1" dirty="0">
                <a:solidFill>
                  <a:srgbClr val="FFFFFF"/>
                </a:solidFill>
                <a:latin typeface="Calibri" panose="020F0502020204030204" pitchFamily="34" charset="0"/>
                <a:ea typeface="Open Sans" panose="020B0606030504020204" pitchFamily="34" charset="0"/>
                <a:cs typeface="Open Sans" panose="020B0606030504020204" pitchFamily="34" charset="0"/>
              </a:rPr>
              <a:t>Cost</a:t>
            </a:r>
          </a:p>
        </p:txBody>
      </p:sp>
      <p:sp>
        <p:nvSpPr>
          <p:cNvPr id="10" name="Rectangle 9"/>
          <p:cNvSpPr/>
          <p:nvPr/>
        </p:nvSpPr>
        <p:spPr bwMode="auto">
          <a:xfrm>
            <a:off x="469851" y="5029083"/>
            <a:ext cx="2038312" cy="544383"/>
          </a:xfrm>
          <a:prstGeom prst="rect">
            <a:avLst/>
          </a:prstGeom>
          <a:solidFill>
            <a:srgbClr val="8E9300"/>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100" kern="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11" name="Rectangle 10"/>
          <p:cNvSpPr/>
          <p:nvPr/>
        </p:nvSpPr>
        <p:spPr>
          <a:xfrm>
            <a:off x="482487" y="5126864"/>
            <a:ext cx="1955912" cy="261610"/>
          </a:xfrm>
          <a:prstGeom prst="rect">
            <a:avLst/>
          </a:prstGeom>
        </p:spPr>
        <p:txBody>
          <a:bodyPr wrap="square">
            <a:spAutoFit/>
          </a:bodyPr>
          <a:lstStyle/>
          <a:p>
            <a:pPr algn="ctr" eaLnBrk="0" hangingPunct="0"/>
            <a:r>
              <a:rPr lang="en-US" sz="1100" b="1" dirty="0" smtClean="0">
                <a:solidFill>
                  <a:srgbClr val="FFFFFF"/>
                </a:solidFill>
                <a:latin typeface="+mj-lt"/>
                <a:ea typeface="Open Sans" panose="020B0606030504020204" pitchFamily="34" charset="0"/>
                <a:cs typeface="Open Sans" panose="020B0606030504020204" pitchFamily="34" charset="0"/>
              </a:rPr>
              <a:t>AS400 Competency</a:t>
            </a:r>
            <a:endParaRPr lang="en-US" sz="1100" b="1" dirty="0">
              <a:solidFill>
                <a:srgbClr val="FFFFFF"/>
              </a:solidFill>
              <a:latin typeface="+mj-lt"/>
              <a:ea typeface="Open Sans" panose="020B0606030504020204" pitchFamily="34" charset="0"/>
              <a:cs typeface="Open Sans" panose="020B0606030504020204" pitchFamily="34" charset="0"/>
            </a:endParaRPr>
          </a:p>
        </p:txBody>
      </p:sp>
      <p:sp>
        <p:nvSpPr>
          <p:cNvPr id="12" name="Rectangle 11"/>
          <p:cNvSpPr/>
          <p:nvPr/>
        </p:nvSpPr>
        <p:spPr>
          <a:xfrm flipH="1">
            <a:off x="895965" y="4336288"/>
            <a:ext cx="5684853" cy="576461"/>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lvl="1" indent="-171450" fontAlgn="base">
              <a:spcBef>
                <a:spcPts val="300"/>
              </a:spcBef>
              <a:spcAft>
                <a:spcPct val="0"/>
              </a:spcAft>
              <a:buClr>
                <a:srgbClr val="215352"/>
              </a:buClr>
              <a:buFont typeface="Wingdings" panose="05000000000000000000" pitchFamily="2" charset="2"/>
              <a:buChar char="Ø"/>
              <a:defRPr/>
            </a:pP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Automation </a:t>
            </a:r>
            <a:r>
              <a:rPr lang="en-US" sz="1100" kern="0" dirty="0">
                <a:solidFill>
                  <a:srgbClr val="55565A">
                    <a:lumMod val="50000"/>
                  </a:srgbClr>
                </a:solidFill>
                <a:latin typeface="+mj-lt"/>
                <a:ea typeface="Open Sans" panose="020B0606030504020204" pitchFamily="34" charset="0"/>
                <a:cs typeface="Open Sans" panose="020B0606030504020204" pitchFamily="34" charset="0"/>
              </a:rPr>
              <a:t>of Manual Claim </a:t>
            </a: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Entry Solution presented to Business stakeholders</a:t>
            </a:r>
          </a:p>
          <a:p>
            <a:pPr marL="171450" lvl="1" indent="-171450" fontAlgn="base">
              <a:spcBef>
                <a:spcPts val="300"/>
              </a:spcBef>
              <a:spcAft>
                <a:spcPct val="0"/>
              </a:spcAft>
              <a:buClr>
                <a:srgbClr val="215352"/>
              </a:buClr>
              <a:buFont typeface="Wingdings" panose="05000000000000000000" pitchFamily="2" charset="2"/>
              <a:buChar char="Ø"/>
              <a:defRPr/>
            </a:pPr>
            <a:r>
              <a:rPr lang="en-US" sz="1100" kern="0" dirty="0">
                <a:solidFill>
                  <a:srgbClr val="55565A">
                    <a:lumMod val="50000"/>
                  </a:srgbClr>
                </a:solidFill>
                <a:latin typeface="+mj-lt"/>
                <a:ea typeface="Open Sans" panose="020B0606030504020204" pitchFamily="34" charset="0"/>
                <a:cs typeface="Open Sans" panose="020B0606030504020204" pitchFamily="34" charset="0"/>
              </a:rPr>
              <a:t>Solutions provided for 8 ideas </a:t>
            </a: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to improve process efficiency in collaboration with BPO team</a:t>
            </a:r>
            <a:endParaRPr lang="en-US" sz="1100" kern="0" dirty="0">
              <a:solidFill>
                <a:srgbClr val="55565A">
                  <a:lumMod val="50000"/>
                </a:srgbClr>
              </a:solidFill>
              <a:latin typeface="+mj-lt"/>
              <a:ea typeface="Open Sans" panose="020B0606030504020204" pitchFamily="34" charset="0"/>
              <a:cs typeface="Open Sans" panose="020B0606030504020204" pitchFamily="34" charset="0"/>
            </a:endParaRPr>
          </a:p>
        </p:txBody>
      </p:sp>
      <p:sp>
        <p:nvSpPr>
          <p:cNvPr id="13" name="Rectangle 12"/>
          <p:cNvSpPr/>
          <p:nvPr/>
        </p:nvSpPr>
        <p:spPr bwMode="auto">
          <a:xfrm>
            <a:off x="6651790" y="4343400"/>
            <a:ext cx="2029968" cy="589688"/>
          </a:xfrm>
          <a:prstGeom prst="rect">
            <a:avLst/>
          </a:prstGeom>
          <a:solidFill>
            <a:srgbClr val="F2B411"/>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200" kern="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14" name="Rectangle 13"/>
          <p:cNvSpPr/>
          <p:nvPr/>
        </p:nvSpPr>
        <p:spPr>
          <a:xfrm>
            <a:off x="6671891" y="4331525"/>
            <a:ext cx="1955533" cy="600164"/>
          </a:xfrm>
          <a:prstGeom prst="rect">
            <a:avLst/>
          </a:prstGeom>
        </p:spPr>
        <p:txBody>
          <a:bodyPr wrap="square">
            <a:spAutoFit/>
          </a:bodyPr>
          <a:lstStyle/>
          <a:p>
            <a:pPr algn="ctr" eaLnBrk="0" hangingPunct="0"/>
            <a:r>
              <a:rPr lang="en-US" sz="1100" b="1" dirty="0" smtClean="0">
                <a:solidFill>
                  <a:srgbClr val="FFFFFF"/>
                </a:solidFill>
                <a:latin typeface="+mj-lt"/>
                <a:ea typeface="Open Sans" panose="020B0606030504020204" pitchFamily="34" charset="0"/>
                <a:cs typeface="Open Sans" panose="020B0606030504020204" pitchFamily="34" charset="0"/>
              </a:rPr>
              <a:t>Business Process improvement through IT/BPO collaboration</a:t>
            </a:r>
            <a:endParaRPr lang="en-US" sz="1100" b="1" dirty="0">
              <a:solidFill>
                <a:srgbClr val="FFFFFF"/>
              </a:solidFill>
              <a:latin typeface="+mj-lt"/>
              <a:ea typeface="Open Sans" panose="020B0606030504020204" pitchFamily="34" charset="0"/>
              <a:cs typeface="Open Sans" panose="020B0606030504020204" pitchFamily="34" charset="0"/>
            </a:endParaRPr>
          </a:p>
        </p:txBody>
      </p:sp>
      <p:sp>
        <p:nvSpPr>
          <p:cNvPr id="15" name="Rectangle 14"/>
          <p:cNvSpPr/>
          <p:nvPr/>
        </p:nvSpPr>
        <p:spPr>
          <a:xfrm flipH="1">
            <a:off x="2578050" y="5029083"/>
            <a:ext cx="5601301" cy="544383"/>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indent="-171450">
              <a:spcBef>
                <a:spcPts val="300"/>
              </a:spcBef>
              <a:buFont typeface="Wingdings" panose="05000000000000000000" pitchFamily="2" charset="2"/>
              <a:buChar char="Ø"/>
              <a:defRPr/>
            </a:pP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Designed &amp; created a framework for trainings &amp; onboarding . Concluded  2 batches of TDP academy</a:t>
            </a:r>
          </a:p>
          <a:p>
            <a:pPr marL="171450" indent="-171450">
              <a:spcBef>
                <a:spcPts val="300"/>
              </a:spcBef>
              <a:buFont typeface="Wingdings" panose="05000000000000000000" pitchFamily="2" charset="2"/>
              <a:buChar char="Ø"/>
              <a:defRPr/>
            </a:pP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Certification program designed for L1 &amp; L2 assessment</a:t>
            </a:r>
          </a:p>
        </p:txBody>
      </p:sp>
      <p:sp>
        <p:nvSpPr>
          <p:cNvPr id="16" name="Rectangle 15"/>
          <p:cNvSpPr/>
          <p:nvPr/>
        </p:nvSpPr>
        <p:spPr bwMode="auto">
          <a:xfrm>
            <a:off x="6637687" y="1907025"/>
            <a:ext cx="2038312" cy="1827387"/>
          </a:xfrm>
          <a:prstGeom prst="rect">
            <a:avLst/>
          </a:prstGeom>
          <a:solidFill>
            <a:srgbClr val="751F71"/>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200" kern="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17" name="Rectangle 16"/>
          <p:cNvSpPr/>
          <p:nvPr/>
        </p:nvSpPr>
        <p:spPr>
          <a:xfrm>
            <a:off x="6679076" y="2631343"/>
            <a:ext cx="1955533" cy="261610"/>
          </a:xfrm>
          <a:prstGeom prst="rect">
            <a:avLst/>
          </a:prstGeom>
        </p:spPr>
        <p:txBody>
          <a:bodyPr wrap="square">
            <a:spAutoFit/>
          </a:bodyPr>
          <a:lstStyle/>
          <a:p>
            <a:pPr algn="ctr" eaLnBrk="0" hangingPunct="0"/>
            <a:r>
              <a:rPr lang="en-US" sz="1100" b="1" dirty="0" smtClean="0">
                <a:solidFill>
                  <a:srgbClr val="FFFFFF"/>
                </a:solidFill>
                <a:latin typeface="+mj-lt"/>
                <a:ea typeface="Open Sans" panose="020B0606030504020204" pitchFamily="34" charset="0"/>
                <a:cs typeface="Open Sans" panose="020B0606030504020204" pitchFamily="34" charset="0"/>
              </a:rPr>
              <a:t>Delivery Execution</a:t>
            </a:r>
            <a:endParaRPr lang="en-US" sz="1100" b="1" dirty="0">
              <a:solidFill>
                <a:srgbClr val="FFFFFF"/>
              </a:solidFill>
              <a:latin typeface="+mj-lt"/>
              <a:ea typeface="Open Sans" panose="020B0606030504020204" pitchFamily="34" charset="0"/>
              <a:cs typeface="Open Sans" panose="020B0606030504020204" pitchFamily="34" charset="0"/>
            </a:endParaRPr>
          </a:p>
        </p:txBody>
      </p:sp>
      <p:sp>
        <p:nvSpPr>
          <p:cNvPr id="19" name="Rectangle 18"/>
          <p:cNvSpPr/>
          <p:nvPr/>
        </p:nvSpPr>
        <p:spPr bwMode="auto">
          <a:xfrm>
            <a:off x="477221" y="3866174"/>
            <a:ext cx="2038312" cy="380985"/>
          </a:xfrm>
          <a:prstGeom prst="rect">
            <a:avLst/>
          </a:prstGeom>
          <a:solidFill>
            <a:srgbClr val="0070C0"/>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200" kern="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20" name="Rectangle 19"/>
          <p:cNvSpPr/>
          <p:nvPr/>
        </p:nvSpPr>
        <p:spPr>
          <a:xfrm>
            <a:off x="522605" y="3917515"/>
            <a:ext cx="1955912" cy="261610"/>
          </a:xfrm>
          <a:prstGeom prst="rect">
            <a:avLst/>
          </a:prstGeom>
        </p:spPr>
        <p:txBody>
          <a:bodyPr wrap="square">
            <a:spAutoFit/>
          </a:bodyPr>
          <a:lstStyle/>
          <a:p>
            <a:pPr algn="ctr" eaLnBrk="0" hangingPunct="0"/>
            <a:r>
              <a:rPr lang="en-US" sz="1100" b="1" dirty="0">
                <a:solidFill>
                  <a:srgbClr val="FFFFFF"/>
                </a:solidFill>
                <a:latin typeface="+mj-lt"/>
                <a:ea typeface="Open Sans" panose="020B0606030504020204" pitchFamily="34" charset="0"/>
                <a:cs typeface="Open Sans" panose="020B0606030504020204" pitchFamily="34" charset="0"/>
              </a:rPr>
              <a:t>Business </a:t>
            </a:r>
            <a:r>
              <a:rPr lang="en-US" sz="1100" b="1" dirty="0" smtClean="0">
                <a:solidFill>
                  <a:srgbClr val="FFFFFF"/>
                </a:solidFill>
                <a:latin typeface="+mj-lt"/>
                <a:ea typeface="Open Sans" panose="020B0606030504020204" pitchFamily="34" charset="0"/>
                <a:cs typeface="Open Sans" panose="020B0606030504020204" pitchFamily="34" charset="0"/>
              </a:rPr>
              <a:t>Impact</a:t>
            </a:r>
            <a:endParaRPr lang="en-US" sz="1100" b="1" dirty="0">
              <a:solidFill>
                <a:srgbClr val="FFFFFF"/>
              </a:solidFill>
              <a:latin typeface="+mj-lt"/>
              <a:ea typeface="Open Sans" panose="020B0606030504020204" pitchFamily="34" charset="0"/>
              <a:cs typeface="Open Sans" panose="020B0606030504020204" pitchFamily="34" charset="0"/>
            </a:endParaRPr>
          </a:p>
        </p:txBody>
      </p:sp>
      <p:sp>
        <p:nvSpPr>
          <p:cNvPr id="21" name="Rectangle 20"/>
          <p:cNvSpPr/>
          <p:nvPr/>
        </p:nvSpPr>
        <p:spPr>
          <a:xfrm flipH="1">
            <a:off x="2585427" y="3866174"/>
            <a:ext cx="5615563" cy="380985"/>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lvl="2" indent="-171450" fontAlgn="base">
              <a:spcBef>
                <a:spcPts val="1000"/>
              </a:spcBef>
              <a:spcAft>
                <a:spcPct val="0"/>
              </a:spcAft>
              <a:buClr>
                <a:srgbClr val="215352"/>
              </a:buClr>
              <a:buFont typeface="Wingdings" panose="05000000000000000000" pitchFamily="2" charset="2"/>
              <a:buChar char="Ø"/>
              <a:defRPr/>
            </a:pP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Achieved a business impact of $5.18 </a:t>
            </a:r>
            <a:r>
              <a:rPr lang="en-US" sz="1100" kern="0" dirty="0" err="1" smtClean="0">
                <a:solidFill>
                  <a:srgbClr val="55565A">
                    <a:lumMod val="50000"/>
                  </a:srgbClr>
                </a:solidFill>
                <a:latin typeface="+mj-lt"/>
                <a:ea typeface="Open Sans" panose="020B0606030504020204" pitchFamily="34" charset="0"/>
                <a:cs typeface="Open Sans" panose="020B0606030504020204" pitchFamily="34" charset="0"/>
              </a:rPr>
              <a:t>Mn</a:t>
            </a: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 vs. a target of $ 4.27 </a:t>
            </a:r>
            <a:r>
              <a:rPr lang="en-US" sz="1100" kern="0" dirty="0" err="1" smtClean="0">
                <a:solidFill>
                  <a:srgbClr val="55565A">
                    <a:lumMod val="50000"/>
                  </a:srgbClr>
                </a:solidFill>
                <a:latin typeface="+mj-lt"/>
                <a:ea typeface="Open Sans" panose="020B0606030504020204" pitchFamily="34" charset="0"/>
                <a:cs typeface="Open Sans" panose="020B0606030504020204" pitchFamily="34" charset="0"/>
              </a:rPr>
              <a:t>Mn</a:t>
            </a: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 (exceeded by 20%)</a:t>
            </a:r>
            <a:endParaRPr lang="en-US" sz="1100" kern="0" dirty="0">
              <a:solidFill>
                <a:srgbClr val="55565A">
                  <a:lumMod val="50000"/>
                </a:srgbClr>
              </a:solidFill>
              <a:latin typeface="+mj-lt"/>
              <a:ea typeface="Open Sans" panose="020B0606030504020204" pitchFamily="34" charset="0"/>
              <a:cs typeface="Open Sans" panose="020B0606030504020204" pitchFamily="34" charset="0"/>
            </a:endParaRPr>
          </a:p>
        </p:txBody>
      </p:sp>
      <p:sp>
        <p:nvSpPr>
          <p:cNvPr id="23" name="Rectangle 22"/>
          <p:cNvSpPr/>
          <p:nvPr/>
        </p:nvSpPr>
        <p:spPr>
          <a:xfrm>
            <a:off x="7005020" y="7001483"/>
            <a:ext cx="1435024" cy="261610"/>
          </a:xfrm>
          <a:prstGeom prst="rect">
            <a:avLst/>
          </a:prstGeom>
        </p:spPr>
        <p:txBody>
          <a:bodyPr wrap="square">
            <a:spAutoFit/>
          </a:bodyPr>
          <a:lstStyle/>
          <a:p>
            <a:pPr eaLnBrk="0" hangingPunct="0"/>
            <a:r>
              <a:rPr lang="en-US" sz="1100" b="1" dirty="0" smtClean="0">
                <a:solidFill>
                  <a:srgbClr val="FFFFFF"/>
                </a:solidFill>
                <a:ea typeface="Open Sans" panose="020B0606030504020204" pitchFamily="34" charset="0"/>
                <a:cs typeface="Open Sans" panose="020B0606030504020204" pitchFamily="34" charset="0"/>
              </a:rPr>
              <a:t>Delivery Updates</a:t>
            </a:r>
            <a:endParaRPr lang="en-US" sz="1100" b="1" dirty="0">
              <a:solidFill>
                <a:srgbClr val="FFFFFF"/>
              </a:solidFill>
              <a:ea typeface="Open Sans" panose="020B0606030504020204" pitchFamily="34" charset="0"/>
              <a:cs typeface="Open Sans" panose="020B0606030504020204" pitchFamily="34" charset="0"/>
            </a:endParaRPr>
          </a:p>
        </p:txBody>
      </p:sp>
      <p:sp>
        <p:nvSpPr>
          <p:cNvPr id="25" name="Rectangle 24"/>
          <p:cNvSpPr/>
          <p:nvPr/>
        </p:nvSpPr>
        <p:spPr>
          <a:xfrm flipH="1">
            <a:off x="943862" y="1866832"/>
            <a:ext cx="5610001" cy="1867579"/>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lvl="2" indent="-171450">
              <a:spcBef>
                <a:spcPts val="300"/>
              </a:spcBef>
              <a:buFont typeface="Wingdings" panose="05000000000000000000" pitchFamily="2" charset="2"/>
              <a:buChar char="Ø"/>
            </a:pPr>
            <a:r>
              <a:rPr lang="en-US" sz="1100" dirty="0">
                <a:solidFill>
                  <a:srgbClr val="53565A"/>
                </a:solidFill>
                <a:latin typeface="+mj-lt"/>
              </a:rPr>
              <a:t>8.3.06, 8.3.07 &amp; 8.3.08 deployed successfully with ~ 50% accountability of development - 8.4.0 are in progress – 300 + </a:t>
            </a:r>
            <a:r>
              <a:rPr lang="en-US" sz="1100" dirty="0" smtClean="0">
                <a:solidFill>
                  <a:srgbClr val="53565A"/>
                </a:solidFill>
                <a:latin typeface="+mj-lt"/>
              </a:rPr>
              <a:t>SRs </a:t>
            </a:r>
            <a:r>
              <a:rPr lang="en-US" sz="1100" dirty="0">
                <a:solidFill>
                  <a:srgbClr val="53565A"/>
                </a:solidFill>
                <a:latin typeface="+mj-lt"/>
              </a:rPr>
              <a:t>worth &gt;60 K hrs of Development work</a:t>
            </a:r>
          </a:p>
          <a:p>
            <a:pPr marL="171450" lvl="2" indent="-171450">
              <a:spcBef>
                <a:spcPts val="300"/>
              </a:spcBef>
              <a:buFont typeface="Wingdings" panose="05000000000000000000" pitchFamily="2" charset="2"/>
              <a:buChar char="Ø"/>
            </a:pPr>
            <a:r>
              <a:rPr lang="en-US" sz="1100" dirty="0">
                <a:solidFill>
                  <a:srgbClr val="53565A"/>
                </a:solidFill>
                <a:latin typeface="+mj-lt"/>
              </a:rPr>
              <a:t>5 MODS releases for LORx with more than </a:t>
            </a:r>
            <a:r>
              <a:rPr lang="en-US" sz="1100" dirty="0" smtClean="0">
                <a:solidFill>
                  <a:srgbClr val="53565A"/>
                </a:solidFill>
                <a:latin typeface="+mj-lt"/>
              </a:rPr>
              <a:t>600 </a:t>
            </a:r>
            <a:r>
              <a:rPr lang="en-US" sz="1100" dirty="0">
                <a:solidFill>
                  <a:srgbClr val="53565A"/>
                </a:solidFill>
                <a:latin typeface="+mj-lt"/>
              </a:rPr>
              <a:t>SR’s &amp; more than 20 K hrs of work</a:t>
            </a:r>
          </a:p>
          <a:p>
            <a:pPr marL="171450" lvl="2" indent="-171450">
              <a:spcBef>
                <a:spcPts val="300"/>
              </a:spcBef>
              <a:buFont typeface="Wingdings" panose="05000000000000000000" pitchFamily="2" charset="2"/>
              <a:buChar char="Ø"/>
            </a:pPr>
            <a:r>
              <a:rPr lang="en-US" sz="1100" dirty="0">
                <a:solidFill>
                  <a:srgbClr val="53565A"/>
                </a:solidFill>
                <a:latin typeface="+mj-lt"/>
              </a:rPr>
              <a:t>~ 40 Custom Capital Projects worth more than 20 K hrs</a:t>
            </a:r>
          </a:p>
          <a:p>
            <a:pPr marL="171450" lvl="2" indent="-171450">
              <a:spcBef>
                <a:spcPts val="300"/>
              </a:spcBef>
              <a:buFont typeface="Wingdings" panose="05000000000000000000" pitchFamily="2" charset="2"/>
              <a:buChar char="Ø"/>
            </a:pPr>
            <a:r>
              <a:rPr lang="en-US" sz="1100" dirty="0">
                <a:solidFill>
                  <a:srgbClr val="53565A"/>
                </a:solidFill>
                <a:latin typeface="+mj-lt"/>
              </a:rPr>
              <a:t>Custom Deli (Eligibility &amp; Work Order) - 26 projects, 130 Work Orders with more than 20 K hrs</a:t>
            </a:r>
          </a:p>
          <a:p>
            <a:pPr marL="171450" lvl="2" indent="-171450">
              <a:spcBef>
                <a:spcPts val="300"/>
              </a:spcBef>
              <a:buFont typeface="Wingdings" panose="05000000000000000000" pitchFamily="2" charset="2"/>
              <a:buChar char="Ø"/>
            </a:pPr>
            <a:r>
              <a:rPr lang="en-US" sz="1100" dirty="0">
                <a:solidFill>
                  <a:srgbClr val="53565A"/>
                </a:solidFill>
                <a:latin typeface="+mj-lt"/>
              </a:rPr>
              <a:t>Support team closed more than 3000 service now tickets &amp; 130 problem tickets and also contributed around 1K hrs of Dev efforts towards PLM upgrade </a:t>
            </a:r>
            <a:r>
              <a:rPr lang="en-US" sz="1100" dirty="0" smtClean="0">
                <a:solidFill>
                  <a:srgbClr val="53565A"/>
                </a:solidFill>
                <a:latin typeface="+mj-lt"/>
              </a:rPr>
              <a:t>projects for Vitria </a:t>
            </a:r>
            <a:r>
              <a:rPr lang="en-US" sz="1100" dirty="0">
                <a:solidFill>
                  <a:srgbClr val="53565A"/>
                </a:solidFill>
                <a:latin typeface="+mj-lt"/>
              </a:rPr>
              <a:t>and the RXMACRO application to enhance stability &amp; security</a:t>
            </a:r>
          </a:p>
        </p:txBody>
      </p:sp>
      <p:sp>
        <p:nvSpPr>
          <p:cNvPr id="2" name="Rectangle 1"/>
          <p:cNvSpPr/>
          <p:nvPr/>
        </p:nvSpPr>
        <p:spPr>
          <a:xfrm>
            <a:off x="502584" y="5707465"/>
            <a:ext cx="8153319" cy="24116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smtClean="0">
                <a:solidFill>
                  <a:srgbClr val="3B0083"/>
                </a:solidFill>
                <a:latin typeface="Calibri" panose="020F0502020204030204" pitchFamily="34" charset="0"/>
              </a:rPr>
              <a:t>Vital Sign – 80%;	 300+ Bravos for 120+ team members from 60+ US leaders (IT / Business)</a:t>
            </a:r>
            <a:endParaRPr lang="en-US" sz="1400" b="1" dirty="0">
              <a:solidFill>
                <a:srgbClr val="3B0083"/>
              </a:solidFill>
              <a:latin typeface="Calibri" panose="020F0502020204030204" pitchFamily="34" charset="0"/>
            </a:endParaRPr>
          </a:p>
        </p:txBody>
      </p:sp>
    </p:spTree>
    <p:extLst>
      <p:ext uri="{BB962C8B-B14F-4D97-AF65-F5344CB8AC3E}">
        <p14:creationId xmlns:p14="http://schemas.microsoft.com/office/powerpoint/2010/main" val="98789664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Engagement Updates </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IBM - OGS transition completed successfully </a:t>
            </a:r>
            <a:r>
              <a:rPr lang="en-US" sz="1100" dirty="0" smtClean="0">
                <a:latin typeface="Calibri" panose="020F0502020204030204" pitchFamily="34" charset="0"/>
                <a:ea typeface="Segoe UI" panose="020B0502040204020203" pitchFamily="34" charset="0"/>
                <a:cs typeface="Calibri" panose="020F0502020204030204" pitchFamily="34" charset="0"/>
              </a:rPr>
              <a:t>during 8305 release . </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During last three releases (8306, 8307 and 8308) we have delivered 83 SRs and spent almost 21K hours in total</a:t>
            </a: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Key Achievements and Enhancements</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Improved Capabilities in </a:t>
            </a:r>
            <a:r>
              <a:rPr lang="en-US" sz="1100" dirty="0">
                <a:latin typeface="Calibri" panose="020F0502020204030204" pitchFamily="34" charset="0"/>
                <a:ea typeface="Segoe UI" panose="020B0502040204020203" pitchFamily="34" charset="0"/>
                <a:cs typeface="Calibri" panose="020F0502020204030204" pitchFamily="34" charset="0"/>
              </a:rPr>
              <a:t>areas like Batch Loads/Extracts, DBIs, Compounds,  High impact Database changes, Major screen changes, Utilities like Plan </a:t>
            </a:r>
            <a:r>
              <a:rPr lang="en-US" sz="1100" dirty="0" smtClean="0">
                <a:latin typeface="Calibri" panose="020F0502020204030204" pitchFamily="34" charset="0"/>
                <a:ea typeface="Segoe UI" panose="020B0502040204020203" pitchFamily="34" charset="0"/>
                <a:cs typeface="Calibri" panose="020F0502020204030204" pitchFamily="34" charset="0"/>
              </a:rPr>
              <a:t>Maintenance/Audit and Conversions</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Enhancements were done for the identified areas in the RxClaim compound functionality in order to allow the client to be compliant and increase safety measures of compound prescriptions</a:t>
            </a: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EGWP Phase 1: Introduced new set of EGWP rules  to support complex benefits for members at POS in addition to  enhancement to the pricing logic for </a:t>
            </a:r>
            <a:r>
              <a:rPr lang="en-US" sz="1100" dirty="0" smtClean="0">
                <a:latin typeface="Calibri" panose="020F0502020204030204" pitchFamily="34" charset="0"/>
                <a:ea typeface="Segoe UI" panose="020B0502040204020203" pitchFamily="34" charset="0"/>
                <a:cs typeface="Calibri" panose="020F0502020204030204" pitchFamily="34" charset="0"/>
              </a:rPr>
              <a:t>Medicare </a:t>
            </a:r>
            <a:r>
              <a:rPr lang="en-US" sz="1100" dirty="0">
                <a:latin typeface="Calibri" panose="020F0502020204030204" pitchFamily="34" charset="0"/>
                <a:ea typeface="Segoe UI" panose="020B0502040204020203" pitchFamily="34" charset="0"/>
                <a:cs typeface="Calibri" panose="020F0502020204030204" pitchFamily="34" charset="0"/>
              </a:rPr>
              <a:t>plans</a:t>
            </a: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Enhancements to NCPDP load programs to support additional data related to Pharmacy for government program compliance</a:t>
            </a: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Major updates to Prior Authorization to include Overrides for Prescriber/Provider &amp; Diagnosis, COB &amp; Seq. Age Thresh w/ QL</a:t>
            </a: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Enhanced Transitional Benefits logic to optionally pay drugs only up to a certain quantity as defined by the plan by introducing Daily Dose restrictions</a:t>
            </a: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Enhancement was done to move the copay- only lists to Preferred Formulary edit. MSC and OTC indicators were added to Preferred Formulary Edit</a:t>
            </a:r>
            <a:r>
              <a:rPr lang="en-US" sz="1100" dirty="0" smtClean="0">
                <a:latin typeface="Calibri" panose="020F0502020204030204" pitchFamily="34" charset="0"/>
                <a:ea typeface="Segoe UI" panose="020B0502040204020203" pitchFamily="34" charset="0"/>
                <a:cs typeface="Calibri" panose="020F0502020204030204" pitchFamily="34" charset="0"/>
              </a:rPr>
              <a:t>.</a:t>
            </a: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r>
              <a:rPr lang="en-US" sz="1100" b="1" dirty="0">
                <a:latin typeface="Calibri" panose="020F0502020204030204" pitchFamily="34" charset="0"/>
                <a:ea typeface="Segoe UI" panose="020B0502040204020203" pitchFamily="34" charset="0"/>
                <a:cs typeface="Calibri" panose="020F0502020204030204" pitchFamily="34" charset="0"/>
              </a:rPr>
              <a:t>Major </a:t>
            </a:r>
            <a:r>
              <a:rPr lang="en-US" sz="1100" b="1" dirty="0" smtClean="0">
                <a:latin typeface="Calibri" panose="020F0502020204030204" pitchFamily="34" charset="0"/>
                <a:ea typeface="Segoe UI" panose="020B0502040204020203" pitchFamily="34" charset="0"/>
                <a:cs typeface="Calibri" panose="020F0502020204030204" pitchFamily="34" charset="0"/>
              </a:rPr>
              <a:t>Functional Area Covered</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Prior Authorization, Compound Processing, Transition Benefits, DBIs, </a:t>
            </a:r>
            <a:r>
              <a:rPr lang="en-US" sz="1100" dirty="0" smtClean="0">
                <a:latin typeface="Calibri" panose="020F0502020204030204" pitchFamily="34" charset="0"/>
                <a:ea typeface="Segoe UI" panose="020B0502040204020203" pitchFamily="34" charset="0"/>
                <a:cs typeface="Calibri" panose="020F0502020204030204" pitchFamily="34" charset="0"/>
              </a:rPr>
              <a:t>PLAN </a:t>
            </a:r>
            <a:r>
              <a:rPr lang="en-US" sz="1100" dirty="0">
                <a:latin typeface="Calibri" panose="020F0502020204030204" pitchFamily="34" charset="0"/>
                <a:ea typeface="Segoe UI" panose="020B0502040204020203" pitchFamily="34" charset="0"/>
                <a:cs typeface="Calibri" panose="020F0502020204030204" pitchFamily="34" charset="0"/>
              </a:rPr>
              <a:t>NDC/GPI </a:t>
            </a:r>
            <a:r>
              <a:rPr lang="en-US" sz="1100" dirty="0" smtClean="0">
                <a:latin typeface="Calibri" panose="020F0502020204030204" pitchFamily="34" charset="0"/>
                <a:ea typeface="Segoe UI" panose="020B0502040204020203" pitchFamily="34" charset="0"/>
                <a:cs typeface="Calibri" panose="020F0502020204030204" pitchFamily="34" charset="0"/>
              </a:rPr>
              <a:t>Lists and  DEA</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Plan Team Updates</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335340587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231775" lvl="1"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Challenges Faced</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Concern over quality of deliverable in 8307 </a:t>
            </a:r>
            <a:r>
              <a:rPr lang="en-US" sz="1100" dirty="0" smtClean="0">
                <a:latin typeface="Calibri" panose="020F0502020204030204" pitchFamily="34" charset="0"/>
                <a:ea typeface="Segoe UI" panose="020B0502040204020203" pitchFamily="34" charset="0"/>
                <a:cs typeface="Calibri" panose="020F0502020204030204" pitchFamily="34" charset="0"/>
              </a:rPr>
              <a:t>release</a:t>
            </a: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Process Improvement / Other Initiatives</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Lessons Learnt Documentation for every </a:t>
            </a:r>
            <a:r>
              <a:rPr lang="en-US" sz="1100" dirty="0" smtClean="0">
                <a:latin typeface="Calibri" panose="020F0502020204030204" pitchFamily="34" charset="0"/>
                <a:ea typeface="Segoe UI" panose="020B0502040204020203" pitchFamily="34" charset="0"/>
                <a:cs typeface="Calibri" panose="020F0502020204030204" pitchFamily="34" charset="0"/>
              </a:rPr>
              <a:t>release</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Maintaining Review logs for each phase of development and taking actions based on the most common errors identified</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Documentation of key functional enhancements after every release and shared with broader group</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Mentorship </a:t>
            </a:r>
            <a:r>
              <a:rPr lang="en-US" sz="1100" dirty="0">
                <a:latin typeface="Calibri" panose="020F0502020204030204" pitchFamily="34" charset="0"/>
                <a:ea typeface="Segoe UI" panose="020B0502040204020203" pitchFamily="34" charset="0"/>
                <a:cs typeface="Calibri" panose="020F0502020204030204" pitchFamily="34" charset="0"/>
              </a:rPr>
              <a:t>in Batch projects - Mentored 2 resources from CEBU team and 1 offshore</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Software Development Reviews introduced for SRs with medium to high risk</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ADR as a one stop repository for all release documents and </a:t>
            </a:r>
            <a:r>
              <a:rPr lang="en-US" sz="1100" dirty="0" smtClean="0">
                <a:latin typeface="Calibri" panose="020F0502020204030204" pitchFamily="34" charset="0"/>
                <a:ea typeface="Segoe UI" panose="020B0502040204020203" pitchFamily="34" charset="0"/>
                <a:cs typeface="Calibri" panose="020F0502020204030204" pitchFamily="34" charset="0"/>
              </a:rPr>
              <a:t>approvals</a:t>
            </a:r>
          </a:p>
          <a:p>
            <a:pPr marL="860425" lvl="2"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Key Action Items for 2018</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Prepare the team for Agile journey</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Build SME Capabilities in the team within identified functional areas </a:t>
            </a: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Deep Knowledge sharing sessions across various RxClaim </a:t>
            </a:r>
            <a:r>
              <a:rPr lang="en-US" sz="1100" dirty="0" smtClean="0">
                <a:latin typeface="Calibri" panose="020F0502020204030204" pitchFamily="34" charset="0"/>
                <a:ea typeface="Segoe UI" panose="020B0502040204020203" pitchFamily="34" charset="0"/>
                <a:cs typeface="Calibri" panose="020F0502020204030204" pitchFamily="34" charset="0"/>
              </a:rPr>
              <a:t>applications</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Delivery with highest quality</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Plan Team Updates (Cont…)</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293458586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5626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5626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eaLnBrk="0" hangingPunct="0">
              <a:spcAft>
                <a:spcPct val="0"/>
              </a:spcAft>
              <a:defRPr/>
            </a:pPr>
            <a:endParaRPr lang="en-US" sz="1100" b="1" dirty="0" smtClean="0">
              <a:latin typeface="Calibri" panose="020F0502020204030204" pitchFamily="34" charset="0"/>
              <a:ea typeface="Segoe UI" panose="020B0502040204020203" pitchFamily="34" charset="0"/>
              <a:cs typeface="Calibri" panose="020F0502020204030204" pitchFamily="34" charset="0"/>
            </a:endParaRPr>
          </a:p>
          <a:p>
            <a:pPr marL="403225" eaLnBrk="0" hangingPunct="0">
              <a:spcAft>
                <a:spcPct val="0"/>
              </a:spcAft>
              <a:defRPr/>
            </a:pPr>
            <a:r>
              <a:rPr lang="en-US" sz="1100" b="1" dirty="0">
                <a:latin typeface="Calibri" panose="020F0502020204030204" pitchFamily="34" charset="0"/>
                <a:ea typeface="Segoe UI" panose="020B0502040204020203" pitchFamily="34" charset="0"/>
                <a:cs typeface="Calibri" panose="020F0502020204030204" pitchFamily="34" charset="0"/>
              </a:rPr>
              <a:t>Engagement Updates </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GalaxE  </a:t>
            </a:r>
            <a:r>
              <a:rPr lang="en-US" sz="1100" dirty="0">
                <a:latin typeface="Calibri" panose="020F0502020204030204" pitchFamily="34" charset="0"/>
                <a:ea typeface="Segoe UI" panose="020B0502040204020203" pitchFamily="34" charset="0"/>
                <a:cs typeface="Calibri" panose="020F0502020204030204" pitchFamily="34" charset="0"/>
              </a:rPr>
              <a:t>- OGS transition completed successfully </a:t>
            </a:r>
            <a:r>
              <a:rPr lang="en-US" sz="1100" dirty="0" smtClean="0">
                <a:latin typeface="Calibri" panose="020F0502020204030204" pitchFamily="34" charset="0"/>
                <a:ea typeface="Segoe UI" panose="020B0502040204020203" pitchFamily="34" charset="0"/>
                <a:cs typeface="Calibri" panose="020F0502020204030204" pitchFamily="34" charset="0"/>
              </a:rPr>
              <a:t>during 8306 release</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During last three releases (8306, 8307 and 8308) we have delivered 53 SRs and spent almost 6K hours in total.</a:t>
            </a:r>
          </a:p>
          <a:p>
            <a:pPr marL="403225" eaLnBrk="0" hangingPunct="0">
              <a:spcAft>
                <a:spcPct val="0"/>
              </a:spcAft>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Key Achievements and Enhancements</a:t>
            </a:r>
          </a:p>
          <a:p>
            <a:pPr marL="1085850" lvl="2"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Modernization Team has been continuously working in improving the system performance by using SQL Views/ Indexes and also by implementing Embedded SQL wherever </a:t>
            </a:r>
            <a:r>
              <a:rPr lang="en-US" sz="1100" dirty="0" smtClean="0">
                <a:latin typeface="Calibri" panose="020F0502020204030204" pitchFamily="34" charset="0"/>
                <a:ea typeface="Segoe UI" panose="020B0502040204020203" pitchFamily="34" charset="0"/>
                <a:cs typeface="Calibri" panose="020F0502020204030204" pitchFamily="34" charset="0"/>
              </a:rPr>
              <a:t>required</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85850" lvl="2"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Conversion process is one such area lead by Modernization Team and used across by Dev/ QA Teams, that has been enhanced in every release to ease its </a:t>
            </a:r>
            <a:r>
              <a:rPr lang="en-US" sz="1100" dirty="0" smtClean="0">
                <a:latin typeface="Calibri" panose="020F0502020204030204" pitchFamily="34" charset="0"/>
                <a:ea typeface="Segoe UI" panose="020B0502040204020203" pitchFamily="34" charset="0"/>
                <a:cs typeface="Calibri" panose="020F0502020204030204" pitchFamily="34" charset="0"/>
              </a:rPr>
              <a:t>usage</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403225" eaLnBrk="0" hangingPunct="0">
              <a:spcAft>
                <a:spcPct val="0"/>
              </a:spcAft>
              <a:defRPr/>
            </a:pPr>
            <a:endParaRPr lang="en-US" sz="1100" b="1" dirty="0" smtClean="0">
              <a:latin typeface="Calibri" panose="020F0502020204030204" pitchFamily="34" charset="0"/>
              <a:ea typeface="Segoe UI" panose="020B0502040204020203" pitchFamily="34" charset="0"/>
              <a:cs typeface="Calibri" panose="020F0502020204030204" pitchFamily="34" charset="0"/>
            </a:endParaRPr>
          </a:p>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Challenges Faced</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85850" lvl="2" indent="-171450">
              <a:buFont typeface="Arial" panose="020B0604020202020204" pitchFamily="34" charset="0"/>
              <a:buChar char="•"/>
            </a:pPr>
            <a:r>
              <a:rPr lang="en-US" sz="1100" dirty="0" smtClean="0">
                <a:latin typeface="Calibri" panose="020F0502020204030204" pitchFamily="34" charset="0"/>
                <a:ea typeface="Segoe UI" panose="020B0502040204020203" pitchFamily="34" charset="0"/>
                <a:cs typeface="Calibri" panose="020F0502020204030204" pitchFamily="34" charset="0"/>
              </a:rPr>
              <a:t>While </a:t>
            </a:r>
            <a:r>
              <a:rPr lang="en-US" sz="1100" dirty="0">
                <a:latin typeface="Calibri" panose="020F0502020204030204" pitchFamily="34" charset="0"/>
                <a:ea typeface="Segoe UI" panose="020B0502040204020203" pitchFamily="34" charset="0"/>
                <a:cs typeface="Calibri" panose="020F0502020204030204" pitchFamily="34" charset="0"/>
              </a:rPr>
              <a:t>working independently in 8307 release, we  feel  that there was knowledge gap from </a:t>
            </a:r>
            <a:r>
              <a:rPr lang="en-US" sz="1100" dirty="0" err="1">
                <a:latin typeface="Calibri" panose="020F0502020204030204" pitchFamily="34" charset="0"/>
                <a:ea typeface="Segoe UI" panose="020B0502040204020203" pitchFamily="34" charset="0"/>
                <a:cs typeface="Calibri" panose="020F0502020204030204" pitchFamily="34" charset="0"/>
              </a:rPr>
              <a:t>Galaxe</a:t>
            </a:r>
            <a:r>
              <a:rPr lang="en-US" sz="1100" dirty="0">
                <a:latin typeface="Calibri" panose="020F0502020204030204" pitchFamily="34" charset="0"/>
                <a:ea typeface="Segoe UI" panose="020B0502040204020203" pitchFamily="34" charset="0"/>
                <a:cs typeface="Calibri" panose="020F0502020204030204" pitchFamily="34" charset="0"/>
              </a:rPr>
              <a:t> Solutions during the KT sessions but we were able to fill these gaps with regular </a:t>
            </a:r>
            <a:r>
              <a:rPr lang="en-US" sz="1100" dirty="0" smtClean="0">
                <a:latin typeface="Calibri" panose="020F0502020204030204" pitchFamily="34" charset="0"/>
                <a:ea typeface="Segoe UI" panose="020B0502040204020203" pitchFamily="34" charset="0"/>
                <a:cs typeface="Calibri" panose="020F0502020204030204" pitchFamily="34" charset="0"/>
              </a:rPr>
              <a:t>interaction </a:t>
            </a:r>
            <a:r>
              <a:rPr lang="en-US" sz="1100" dirty="0">
                <a:latin typeface="Calibri" panose="020F0502020204030204" pitchFamily="34" charset="0"/>
                <a:ea typeface="Segoe UI" panose="020B0502040204020203" pitchFamily="34" charset="0"/>
                <a:cs typeface="Calibri" panose="020F0502020204030204" pitchFamily="34" charset="0"/>
              </a:rPr>
              <a:t>with </a:t>
            </a:r>
            <a:r>
              <a:rPr lang="en-US" sz="1100" dirty="0" smtClean="0">
                <a:latin typeface="Calibri" panose="020F0502020204030204" pitchFamily="34" charset="0"/>
                <a:ea typeface="Segoe UI" panose="020B0502040204020203" pitchFamily="34" charset="0"/>
                <a:cs typeface="Calibri" panose="020F0502020204030204" pitchFamily="34" charset="0"/>
              </a:rPr>
              <a:t>Onsite.</a:t>
            </a:r>
          </a:p>
          <a:p>
            <a:pPr marL="1085850" lvl="2" indent="-171450">
              <a:buFont typeface="Arial" panose="020B0604020202020204" pitchFamily="34" charset="0"/>
              <a:buChar cha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lvl="1"/>
            <a:r>
              <a:rPr lang="en-US" sz="1100" b="1" dirty="0" smtClean="0">
                <a:latin typeface="Calibri" panose="020F0502020204030204" pitchFamily="34" charset="0"/>
                <a:ea typeface="Segoe UI" panose="020B0502040204020203" pitchFamily="34" charset="0"/>
                <a:cs typeface="Calibri" panose="020F0502020204030204" pitchFamily="34" charset="0"/>
              </a:rPr>
              <a:t>Process </a:t>
            </a:r>
            <a:r>
              <a:rPr lang="en-US" sz="1100" b="1" dirty="0">
                <a:latin typeface="Calibri" panose="020F0502020204030204" pitchFamily="34" charset="0"/>
                <a:ea typeface="Segoe UI" panose="020B0502040204020203" pitchFamily="34" charset="0"/>
                <a:cs typeface="Calibri" panose="020F0502020204030204" pitchFamily="34" charset="0"/>
              </a:rPr>
              <a:t>Improvement/ Other </a:t>
            </a:r>
            <a:r>
              <a:rPr lang="en-US" sz="1100" b="1" dirty="0" smtClean="0">
                <a:latin typeface="Calibri" panose="020F0502020204030204" pitchFamily="34" charset="0"/>
                <a:ea typeface="Segoe UI" panose="020B0502040204020203" pitchFamily="34" charset="0"/>
                <a:cs typeface="Calibri" panose="020F0502020204030204" pitchFamily="34" charset="0"/>
              </a:rPr>
              <a:t>Initiatives</a:t>
            </a:r>
          </a:p>
          <a:p>
            <a:pPr marL="1085850" lvl="2"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Data setup during Conversion process is pretty time consuming and also results in errors from Dev end. Efforts are being made/ in-progress to completely automate data setup for this utility. This would save a lot of time for the Developer/ QA and would also result in fewer issues/ errors.</a:t>
            </a:r>
          </a:p>
          <a:p>
            <a:pPr marL="1085850" lvl="2" indent="-171450">
              <a:buFont typeface="Arial" panose="020B0604020202020204" pitchFamily="34" charset="0"/>
              <a:buChar char="•"/>
            </a:pPr>
            <a:r>
              <a:rPr lang="en-US" sz="1100" dirty="0" smtClean="0">
                <a:latin typeface="Calibri" panose="020F0502020204030204" pitchFamily="34" charset="0"/>
                <a:ea typeface="Segoe UI" panose="020B0502040204020203" pitchFamily="34" charset="0"/>
                <a:cs typeface="Calibri" panose="020F0502020204030204" pitchFamily="34" charset="0"/>
              </a:rPr>
              <a:t>Internal </a:t>
            </a:r>
            <a:r>
              <a:rPr lang="en-US" sz="1100" dirty="0">
                <a:latin typeface="Calibri" panose="020F0502020204030204" pitchFamily="34" charset="0"/>
                <a:ea typeface="Segoe UI" panose="020B0502040204020203" pitchFamily="34" charset="0"/>
                <a:cs typeface="Calibri" panose="020F0502020204030204" pitchFamily="34" charset="0"/>
              </a:rPr>
              <a:t>Team Meetings to make sure every team member is on the same page</a:t>
            </a:r>
          </a:p>
          <a:p>
            <a:pPr marL="1085850" lvl="2"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Maintaining all the QMS documents to improve Health Assessment Score in each release</a:t>
            </a:r>
          </a:p>
          <a:p>
            <a:pPr marL="1085850" lvl="2"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Identified SME’s amongst the team in different functional/ technical areas</a:t>
            </a:r>
            <a:r>
              <a:rPr lang="en-US" sz="1100" dirty="0" smtClean="0">
                <a:latin typeface="Calibri" panose="020F0502020204030204" pitchFamily="34" charset="0"/>
                <a:ea typeface="Segoe UI" panose="020B0502040204020203" pitchFamily="34" charset="0"/>
                <a:cs typeface="Calibri" panose="020F0502020204030204" pitchFamily="34" charset="0"/>
              </a:rPr>
              <a:t>.</a:t>
            </a:r>
          </a:p>
          <a:p>
            <a:pPr marL="1085850" lvl="2" indent="-171450">
              <a:buFont typeface="Arial" panose="020B0604020202020204" pitchFamily="34" charset="0"/>
              <a:buChar cha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lvl="1"/>
            <a:r>
              <a:rPr lang="en-US" sz="1100" b="1" dirty="0" smtClean="0">
                <a:latin typeface="Calibri" panose="020F0502020204030204" pitchFamily="34" charset="0"/>
                <a:ea typeface="Segoe UI" panose="020B0502040204020203" pitchFamily="34" charset="0"/>
                <a:cs typeface="Calibri" panose="020F0502020204030204" pitchFamily="34" charset="0"/>
              </a:rPr>
              <a:t>Key Action Items for 2018</a:t>
            </a:r>
          </a:p>
          <a:p>
            <a:pPr marL="1085850" lvl="2" indent="-171450">
              <a:buFont typeface="Arial" panose="020B0604020202020204" pitchFamily="34" charset="0"/>
              <a:buChar char="•"/>
            </a:pPr>
            <a:r>
              <a:rPr lang="en-US" sz="1100" dirty="0" smtClean="0">
                <a:latin typeface="Calibri" panose="020F0502020204030204" pitchFamily="34" charset="0"/>
                <a:ea typeface="Segoe UI" panose="020B0502040204020203" pitchFamily="34" charset="0"/>
                <a:cs typeface="Calibri" panose="020F0502020204030204" pitchFamily="34" charset="0"/>
              </a:rPr>
              <a:t>Continue </a:t>
            </a:r>
            <a:r>
              <a:rPr lang="en-US" sz="1100" dirty="0">
                <a:latin typeface="Calibri" panose="020F0502020204030204" pitchFamily="34" charset="0"/>
                <a:ea typeface="Segoe UI" panose="020B0502040204020203" pitchFamily="34" charset="0"/>
                <a:cs typeface="Calibri" panose="020F0502020204030204" pitchFamily="34" charset="0"/>
              </a:rPr>
              <a:t>to identify SME’s amongst the team members for different areas.</a:t>
            </a:r>
          </a:p>
          <a:p>
            <a:pPr marL="1085850" lvl="2"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Spend more time in creating/ implementing wide variety of test cases to make sure no Defect occurs later on in Production.</a:t>
            </a:r>
          </a:p>
          <a:p>
            <a:pPr marL="1085850" lvl="2"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Improve Dev estimates to make sure they are in synch with BGE estimates.</a:t>
            </a: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a:cs typeface="Calibri" panose="020F0502020204030204" pitchFamily="34" charset="0"/>
              </a:rPr>
              <a:t>Modernization Team Updates</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372098308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eaLnBrk="0" hangingPunct="0">
              <a:spcAft>
                <a:spcPct val="0"/>
              </a:spcAft>
              <a:defRPr/>
            </a:pPr>
            <a:endParaRPr lang="en-US" sz="1100" b="1" dirty="0" smtClean="0">
              <a:latin typeface="Calibri" panose="020F0502020204030204" pitchFamily="34" charset="0"/>
              <a:ea typeface="Segoe UI" panose="020B0502040204020203" pitchFamily="34" charset="0"/>
              <a:cs typeface="Calibri" panose="020F0502020204030204" pitchFamily="34" charset="0"/>
            </a:endParaRPr>
          </a:p>
          <a:p>
            <a:pPr marL="403225"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Engagement Updates </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IBM - OGS transition completed successfully </a:t>
            </a:r>
            <a:r>
              <a:rPr lang="en-US" sz="1100" dirty="0" smtClean="0">
                <a:latin typeface="Calibri" panose="020F0502020204030204" pitchFamily="34" charset="0"/>
                <a:ea typeface="Segoe UI" panose="020B0502040204020203" pitchFamily="34" charset="0"/>
                <a:cs typeface="Calibri" panose="020F0502020204030204" pitchFamily="34" charset="0"/>
              </a:rPr>
              <a:t>during 8305 release . </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During last three releases (8306, 8307 and 8308) we have delivered 64 SRs and spent almost 17K hours in total for the Core Govt Programs release.</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Custom Capital projects have been delivered on monthly releases scheduled and spent almost 21 K hours in total for the custom capital projects for year 2017.</a:t>
            </a: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Key Achievements and Enhancements</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Built SME expertise in areas like Batch Loads/Extracts, </a:t>
            </a:r>
            <a:r>
              <a:rPr lang="en-US" sz="1100" dirty="0" smtClean="0">
                <a:latin typeface="Calibri" panose="020F0502020204030204" pitchFamily="34" charset="0"/>
                <a:ea typeface="Segoe UI" panose="020B0502040204020203" pitchFamily="34" charset="0"/>
                <a:cs typeface="Calibri" panose="020F0502020204030204" pitchFamily="34" charset="0"/>
              </a:rPr>
              <a:t>PDE, Plan Finder,  EOB, Reprocessing functional areas </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Team is able to support successfully for the critical RxParallel impact support and critical reliability case support for the Govt programs projects.</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Enhancements were done for </a:t>
            </a:r>
            <a:r>
              <a:rPr lang="en-US" sz="1100" dirty="0" smtClean="0">
                <a:latin typeface="Calibri" panose="020F0502020204030204" pitchFamily="34" charset="0"/>
                <a:ea typeface="Segoe UI" panose="020B0502040204020203" pitchFamily="34" charset="0"/>
                <a:cs typeface="Calibri" panose="020F0502020204030204" pitchFamily="34" charset="0"/>
              </a:rPr>
              <a:t>all the primary areas of Govt programs like PDE, Plan Finder, Reprocessing and EOB.</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CalPERS </a:t>
            </a:r>
            <a:r>
              <a:rPr lang="en-US" sz="1100" dirty="0">
                <a:latin typeface="Calibri" panose="020F0502020204030204" pitchFamily="34" charset="0"/>
                <a:ea typeface="Segoe UI" panose="020B0502040204020203" pitchFamily="34" charset="0"/>
                <a:cs typeface="Calibri" panose="020F0502020204030204" pitchFamily="34" charset="0"/>
              </a:rPr>
              <a:t>Projects: To execute payments and remittance advices to members and pharmacies in support of the implementation of CalPERS. There are custom files and reports that require development using file layouts supplied by both entities</a:t>
            </a:r>
            <a:r>
              <a:rPr lang="en-US" sz="1100" dirty="0" smtClean="0">
                <a:latin typeface="Calibri" panose="020F0502020204030204" pitchFamily="34" charset="0"/>
                <a:ea typeface="Segoe UI" panose="020B0502040204020203" pitchFamily="34" charset="0"/>
                <a:cs typeface="Calibri" panose="020F0502020204030204" pitchFamily="34" charset="0"/>
              </a:rPr>
              <a:t>.</a:t>
            </a: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Cigna Projects</a:t>
            </a:r>
            <a:r>
              <a:rPr lang="en-US" sz="1100" dirty="0" smtClean="0">
                <a:latin typeface="Calibri" panose="020F0502020204030204" pitchFamily="34" charset="0"/>
                <a:ea typeface="Segoe UI" panose="020B0502040204020203" pitchFamily="34" charset="0"/>
                <a:cs typeface="Calibri" panose="020F0502020204030204" pitchFamily="34" charset="0"/>
              </a:rPr>
              <a:t>: Updated </a:t>
            </a:r>
            <a:r>
              <a:rPr lang="en-US" sz="1100" dirty="0">
                <a:latin typeface="Calibri" panose="020F0502020204030204" pitchFamily="34" charset="0"/>
                <a:ea typeface="Segoe UI" panose="020B0502040204020203" pitchFamily="34" charset="0"/>
                <a:cs typeface="Calibri" panose="020F0502020204030204" pitchFamily="34" charset="0"/>
              </a:rPr>
              <a:t>the PA reporting/loading processes to extract/load the PAs multiple times during a day as needed by the </a:t>
            </a:r>
            <a:r>
              <a:rPr lang="en-US" sz="1100" dirty="0" smtClean="0">
                <a:latin typeface="Calibri" panose="020F0502020204030204" pitchFamily="34" charset="0"/>
                <a:ea typeface="Segoe UI" panose="020B0502040204020203" pitchFamily="34" charset="0"/>
                <a:cs typeface="Calibri" panose="020F0502020204030204" pitchFamily="34" charset="0"/>
              </a:rPr>
              <a:t>Clients. Allow </a:t>
            </a:r>
            <a:r>
              <a:rPr lang="en-US" sz="1100" dirty="0">
                <a:latin typeface="Calibri" panose="020F0502020204030204" pitchFamily="34" charset="0"/>
                <a:ea typeface="Segoe UI" panose="020B0502040204020203" pitchFamily="34" charset="0"/>
                <a:cs typeface="Calibri" panose="020F0502020204030204" pitchFamily="34" charset="0"/>
              </a:rPr>
              <a:t>clients to load/extract additional data to the Pharmacy Cost Pricing Schedule using which the Plan finder files are </a:t>
            </a:r>
            <a:r>
              <a:rPr lang="en-US" sz="1100" dirty="0" smtClean="0">
                <a:latin typeface="Calibri" panose="020F0502020204030204" pitchFamily="34" charset="0"/>
                <a:ea typeface="Segoe UI" panose="020B0502040204020203" pitchFamily="34" charset="0"/>
                <a:cs typeface="Calibri" panose="020F0502020204030204" pitchFamily="34" charset="0"/>
              </a:rPr>
              <a:t>generated.</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Other major Projects: </a:t>
            </a:r>
            <a:r>
              <a:rPr lang="en-US" sz="1100" dirty="0">
                <a:latin typeface="Calibri" panose="020F0502020204030204" pitchFamily="34" charset="0"/>
                <a:ea typeface="Segoe UI" panose="020B0502040204020203" pitchFamily="34" charset="0"/>
                <a:cs typeface="Calibri" panose="020F0502020204030204" pitchFamily="34" charset="0"/>
              </a:rPr>
              <a:t>Texas ERS Surcharge Reporting Project: To enhance RxClaim to calculate surcharge values based on client rules, record and report the same for payment and billing.</a:t>
            </a:r>
            <a:br>
              <a:rPr lang="en-US" sz="1100" dirty="0">
                <a:latin typeface="Calibri" panose="020F0502020204030204" pitchFamily="34" charset="0"/>
                <a:ea typeface="Segoe UI" panose="020B0502040204020203" pitchFamily="34" charset="0"/>
                <a:cs typeface="Calibri" panose="020F0502020204030204" pitchFamily="34" charset="0"/>
              </a:rPr>
            </a:br>
            <a:r>
              <a:rPr lang="en-US" sz="1100" dirty="0" smtClean="0">
                <a:latin typeface="Calibri" panose="020F0502020204030204" pitchFamily="34" charset="0"/>
                <a:ea typeface="Segoe UI" panose="020B0502040204020203" pitchFamily="34" charset="0"/>
                <a:cs typeface="Calibri" panose="020F0502020204030204" pitchFamily="34" charset="0"/>
              </a:rPr>
              <a:t>SN002207</a:t>
            </a:r>
            <a:r>
              <a:rPr lang="en-US" sz="1100" dirty="0">
                <a:latin typeface="Calibri" panose="020F0502020204030204" pitchFamily="34" charset="0"/>
                <a:ea typeface="Segoe UI" panose="020B0502040204020203" pitchFamily="34" charset="0"/>
                <a:cs typeface="Calibri" panose="020F0502020204030204" pitchFamily="34" charset="0"/>
              </a:rPr>
              <a:t>: Allow 2-carrier wrap plans, that are not EGWP plans, to be administered as a single carrier plan. Updated packed and unpacked </a:t>
            </a:r>
            <a:r>
              <a:rPr lang="en-US" sz="1100" dirty="0" smtClean="0">
                <a:latin typeface="Calibri" panose="020F0502020204030204" pitchFamily="34" charset="0"/>
                <a:ea typeface="Segoe UI" panose="020B0502040204020203" pitchFamily="34" charset="0"/>
                <a:cs typeface="Calibri" panose="020F0502020204030204" pitchFamily="34" charset="0"/>
              </a:rPr>
              <a:t>Part D </a:t>
            </a:r>
            <a:r>
              <a:rPr lang="en-US" sz="1100" dirty="0">
                <a:latin typeface="Calibri" panose="020F0502020204030204" pitchFamily="34" charset="0"/>
                <a:ea typeface="Segoe UI" panose="020B0502040204020203" pitchFamily="34" charset="0"/>
                <a:cs typeface="Calibri" panose="020F0502020204030204" pitchFamily="34" charset="0"/>
              </a:rPr>
              <a:t>extracts</a:t>
            </a:r>
            <a:r>
              <a:rPr lang="en-US" sz="1100" dirty="0" smtClean="0">
                <a:latin typeface="Calibri" panose="020F0502020204030204" pitchFamily="34" charset="0"/>
                <a:ea typeface="Segoe UI" panose="020B0502040204020203" pitchFamily="34" charset="0"/>
                <a:cs typeface="Calibri" panose="020F0502020204030204" pitchFamily="34" charset="0"/>
              </a:rPr>
              <a:t>. </a:t>
            </a:r>
            <a:r>
              <a:rPr lang="en-US" sz="1100" dirty="0">
                <a:latin typeface="Calibri" panose="020F0502020204030204" pitchFamily="34" charset="0"/>
                <a:ea typeface="Segoe UI" panose="020B0502040204020203" pitchFamily="34" charset="0"/>
                <a:cs typeface="Calibri" panose="020F0502020204030204" pitchFamily="34" charset="0"/>
              </a:rPr>
              <a:t/>
            </a:r>
            <a:br>
              <a:rPr lang="en-US" sz="1100" dirty="0">
                <a:latin typeface="Calibri" panose="020F0502020204030204" pitchFamily="34" charset="0"/>
                <a:ea typeface="Segoe UI" panose="020B0502040204020203" pitchFamily="34" charset="0"/>
                <a:cs typeface="Calibri" panose="020F0502020204030204" pitchFamily="34" charset="0"/>
              </a:rPr>
            </a:br>
            <a:r>
              <a:rPr lang="en-US" sz="1100" dirty="0" smtClean="0">
                <a:latin typeface="Calibri" panose="020F0502020204030204" pitchFamily="34" charset="0"/>
                <a:ea typeface="Segoe UI" panose="020B0502040204020203" pitchFamily="34" charset="0"/>
                <a:cs typeface="Calibri" panose="020F0502020204030204" pitchFamily="34" charset="0"/>
              </a:rPr>
              <a:t>SN002556</a:t>
            </a:r>
            <a:r>
              <a:rPr lang="en-US" sz="1100" dirty="0">
                <a:latin typeface="Calibri" panose="020F0502020204030204" pitchFamily="34" charset="0"/>
                <a:ea typeface="Segoe UI" panose="020B0502040204020203" pitchFamily="34" charset="0"/>
                <a:cs typeface="Calibri" panose="020F0502020204030204" pitchFamily="34" charset="0"/>
              </a:rPr>
              <a:t>: Phase-2 of SN002207, record any adjustments on the claim. Updated the packed and unpacked ADE extracts.</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Built SME expertise for Custom Capital functional areas like Billing &amp; Payments, RTA, Day 1 process and CHF.</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Govt Programs Custom Capital team </a:t>
            </a:r>
            <a:r>
              <a:rPr lang="en-US" sz="1100" dirty="0">
                <a:latin typeface="Calibri" panose="020F0502020204030204" pitchFamily="34" charset="0"/>
                <a:ea typeface="Segoe UI" panose="020B0502040204020203" pitchFamily="34" charset="0"/>
                <a:cs typeface="Calibri" panose="020F0502020204030204" pitchFamily="34" charset="0"/>
              </a:rPr>
              <a:t>handled critical Nebraska Rebid Phase </a:t>
            </a:r>
            <a:r>
              <a:rPr lang="en-US" sz="1100" dirty="0" smtClean="0">
                <a:latin typeface="Calibri" panose="020F0502020204030204" pitchFamily="34" charset="0"/>
                <a:ea typeface="Segoe UI" panose="020B0502040204020203" pitchFamily="34" charset="0"/>
                <a:cs typeface="Calibri" panose="020F0502020204030204" pitchFamily="34" charset="0"/>
              </a:rPr>
              <a:t>1 and Phase 2</a:t>
            </a:r>
            <a:r>
              <a:rPr lang="en-US" sz="1100" dirty="0">
                <a:latin typeface="Calibri" panose="020F0502020204030204" pitchFamily="34" charset="0"/>
                <a:ea typeface="Segoe UI" panose="020B0502040204020203" pitchFamily="34" charset="0"/>
                <a:cs typeface="Calibri" panose="020F0502020204030204" pitchFamily="34" charset="0"/>
              </a:rPr>
              <a:t>, ORCA CLI1 - Phase 1, ORCA COR2 Include Duplicate for Internal Clients, COR2-CLM &amp;EX7 </a:t>
            </a:r>
            <a:r>
              <a:rPr lang="en-US" sz="1100" dirty="0" smtClean="0">
                <a:latin typeface="Calibri" panose="020F0502020204030204" pitchFamily="34" charset="0"/>
                <a:ea typeface="Segoe UI" panose="020B0502040204020203" pitchFamily="34" charset="0"/>
                <a:cs typeface="Calibri" panose="020F0502020204030204" pitchFamily="34" charset="0"/>
              </a:rPr>
              <a:t>Transfer projects. </a:t>
            </a: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r>
              <a:rPr lang="en-US" sz="1100" b="1" dirty="0">
                <a:latin typeface="Calibri" panose="020F0502020204030204" pitchFamily="34" charset="0"/>
                <a:ea typeface="Segoe UI" panose="020B0502040204020203" pitchFamily="34" charset="0"/>
                <a:cs typeface="Calibri" panose="020F0502020204030204" pitchFamily="34" charset="0"/>
              </a:rPr>
              <a:t>Major </a:t>
            </a:r>
            <a:r>
              <a:rPr lang="en-US" sz="1100" b="1" dirty="0" smtClean="0">
                <a:latin typeface="Calibri" panose="020F0502020204030204" pitchFamily="34" charset="0"/>
                <a:ea typeface="Segoe UI" panose="020B0502040204020203" pitchFamily="34" charset="0"/>
                <a:cs typeface="Calibri" panose="020F0502020204030204" pitchFamily="34" charset="0"/>
              </a:rPr>
              <a:t>Functional Area Covered</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PDE, EOB, Plan Finder, Reprocessing, Part D Extracts &amp; Loads, Custom Payments &amp; Billing</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Govt Programs Updates</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95317658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231775" lvl="1" eaLnBrk="0" hangingPunct="0">
              <a:spcAft>
                <a:spcPct val="0"/>
              </a:spcAft>
              <a:defRPr/>
            </a:pPr>
            <a:r>
              <a:rPr lang="en-US" sz="1100" b="1" dirty="0">
                <a:latin typeface="Calibri" panose="020F0502020204030204" pitchFamily="34" charset="0"/>
                <a:ea typeface="Segoe UI" panose="020B0502040204020203" pitchFamily="34" charset="0"/>
                <a:cs typeface="Calibri" panose="020F0502020204030204" pitchFamily="34" charset="0"/>
              </a:rPr>
              <a:t>Challenges Faced</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Resource shortage for 8308 and 8400 releases.</a:t>
            </a: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r>
              <a:rPr lang="en-US" sz="1100" b="1" dirty="0">
                <a:latin typeface="Calibri" panose="020F0502020204030204" pitchFamily="34" charset="0"/>
                <a:ea typeface="Segoe UI" panose="020B0502040204020203" pitchFamily="34" charset="0"/>
                <a:cs typeface="Calibri" panose="020F0502020204030204" pitchFamily="34" charset="0"/>
              </a:rPr>
              <a:t>Process Improvement / Other Initiatives</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SDR Reviews are initiated from 8308 release for all the Govt Program projects</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Lessons Learnt Documentation for every release</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Maintaining Review logs for each phase of development and taking actions based on the most common errors identified</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Documentation of key functional enhancements after every release and shared with broader group</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ADR as a one stop repository for all release documents and approvals from 8400 release onwards</a:t>
            </a:r>
          </a:p>
          <a:p>
            <a:pPr marL="860425" lvl="2"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r>
              <a:rPr lang="en-US" sz="1100" b="1" dirty="0">
                <a:latin typeface="Calibri" panose="020F0502020204030204" pitchFamily="34" charset="0"/>
                <a:ea typeface="Segoe UI" panose="020B0502040204020203" pitchFamily="34" charset="0"/>
                <a:cs typeface="Calibri" panose="020F0502020204030204" pitchFamily="34" charset="0"/>
              </a:rPr>
              <a:t>Key Action Items for 2018</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Prepare the team for Agile journey</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Build SME Capabilities in the team within identified functional areas </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Deep Knowledge sharing sessions across various RxClaim applications</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Delivery with good </a:t>
            </a:r>
            <a:r>
              <a:rPr lang="en-US" sz="1100" dirty="0" smtClean="0">
                <a:latin typeface="Calibri" panose="020F0502020204030204" pitchFamily="34" charset="0"/>
                <a:ea typeface="Segoe UI" panose="020B0502040204020203" pitchFamily="34" charset="0"/>
                <a:cs typeface="Calibri" panose="020F0502020204030204" pitchFamily="34" charset="0"/>
              </a:rPr>
              <a:t>quality</a:t>
            </a:r>
          </a:p>
          <a:p>
            <a:pPr marL="860425" lvl="2"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r>
              <a:rPr lang="en-US" sz="1100" b="1" dirty="0">
                <a:latin typeface="Calibri" panose="020F0502020204030204" pitchFamily="34" charset="0"/>
                <a:ea typeface="Segoe UI" panose="020B0502040204020203" pitchFamily="34" charset="0"/>
                <a:cs typeface="Calibri" panose="020F0502020204030204" pitchFamily="34" charset="0"/>
              </a:rPr>
              <a:t>I</a:t>
            </a:r>
            <a:r>
              <a:rPr lang="en-US" sz="1100" b="1" dirty="0" smtClean="0">
                <a:latin typeface="Calibri" panose="020F0502020204030204" pitchFamily="34" charset="0"/>
                <a:ea typeface="Segoe UI" panose="020B0502040204020203" pitchFamily="34" charset="0"/>
                <a:cs typeface="Calibri" panose="020F0502020204030204" pitchFamily="34" charset="0"/>
              </a:rPr>
              <a:t>nitiative Updates</a:t>
            </a: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r>
              <a:rPr lang="en-US" sz="1100" b="1" dirty="0">
                <a:latin typeface="Calibri" panose="020F0502020204030204" pitchFamily="34" charset="0"/>
                <a:ea typeface="Segoe UI" panose="020B0502040204020203" pitchFamily="34" charset="0"/>
                <a:cs typeface="Calibri" panose="020F0502020204030204" pitchFamily="34" charset="0"/>
              </a:rPr>
              <a:t>Avoid Dual Dev Code drop issue </a:t>
            </a:r>
            <a:r>
              <a:rPr lang="en-US" sz="1100" dirty="0">
                <a:latin typeface="Calibri" panose="020F0502020204030204" pitchFamily="34" charset="0"/>
                <a:ea typeface="Segoe UI" panose="020B0502040204020203" pitchFamily="34" charset="0"/>
                <a:cs typeface="Calibri" panose="020F0502020204030204" pitchFamily="34" charset="0"/>
              </a:rPr>
              <a:t>- Multiple instances have been observed where the business functional changes developed / enhanced during dual development are overwritten by base development changes because of missing communication among the developers. Developed a tool to notify developers with an email to take the latest version of the source as the object has been modified during dual development. This will avoid Loss of business functional change because of code overwrite.</a:t>
            </a:r>
          </a:p>
          <a:p>
            <a:pPr marL="860425" lvl="2" indent="-171450" eaLnBrk="0" hangingPunct="0">
              <a:spcAft>
                <a:spcPct val="0"/>
              </a:spcAft>
              <a:buClr>
                <a:srgbClr val="C00000"/>
              </a:buClr>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r>
              <a:rPr lang="en-US" sz="1100" b="1" dirty="0">
                <a:latin typeface="Calibri" panose="020F0502020204030204" pitchFamily="34" charset="0"/>
                <a:ea typeface="Segoe UI" panose="020B0502040204020203" pitchFamily="34" charset="0"/>
                <a:cs typeface="Calibri" panose="020F0502020204030204" pitchFamily="34" charset="0"/>
              </a:rPr>
              <a:t>Capacity Tracker Tool </a:t>
            </a:r>
            <a:r>
              <a:rPr lang="en-US" sz="1100" dirty="0">
                <a:latin typeface="Calibri" panose="020F0502020204030204" pitchFamily="34" charset="0"/>
                <a:ea typeface="Segoe UI" panose="020B0502040204020203" pitchFamily="34" charset="0"/>
                <a:cs typeface="Calibri" panose="020F0502020204030204" pitchFamily="34" charset="0"/>
              </a:rPr>
              <a:t>– All the RxClaim Managers and Leads are spending lot of time to adjust capacity on every week because of the huge volume of work. A tool has been created to calculate available capacity for the project for every week. This will be helpful to know the each team capacity and saves lot of time for Managers and Leads</a:t>
            </a:r>
            <a:r>
              <a:rPr lang="en-US" sz="1100" dirty="0" smtClean="0">
                <a:latin typeface="Calibri" panose="020F0502020204030204" pitchFamily="34" charset="0"/>
                <a:ea typeface="Segoe UI" panose="020B0502040204020203" pitchFamily="34" charset="0"/>
                <a:cs typeface="Calibri" panose="020F0502020204030204" pitchFamily="34" charset="0"/>
              </a:rPr>
              <a:t>.</a:t>
            </a: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Govt Programs Updates (Cont…)</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414639722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Engagement Updates </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IBM - OGS transition completed successfully </a:t>
            </a:r>
            <a:r>
              <a:rPr lang="en-US" sz="1100" dirty="0" smtClean="0">
                <a:latin typeface="Calibri" panose="020F0502020204030204" pitchFamily="34" charset="0"/>
                <a:ea typeface="Segoe UI" panose="020B0502040204020203" pitchFamily="34" charset="0"/>
                <a:cs typeface="Calibri" panose="020F0502020204030204" pitchFamily="34" charset="0"/>
              </a:rPr>
              <a:t>during 8305 release . </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During last three releases (8305, 8306, 8307 and 8308) we have delivered 106 SRs and spent almost </a:t>
            </a:r>
            <a:r>
              <a:rPr lang="en-US" sz="1100" dirty="0">
                <a:latin typeface="Calibri" panose="020F0502020204030204" pitchFamily="34" charset="0"/>
                <a:ea typeface="Segoe UI" panose="020B0502040204020203" pitchFamily="34" charset="0"/>
                <a:cs typeface="Calibri" panose="020F0502020204030204" pitchFamily="34" charset="0"/>
              </a:rPr>
              <a:t>5</a:t>
            </a:r>
            <a:r>
              <a:rPr lang="en-US" sz="1100" dirty="0" smtClean="0">
                <a:latin typeface="Calibri" panose="020F0502020204030204" pitchFamily="34" charset="0"/>
                <a:ea typeface="Segoe UI" panose="020B0502040204020203" pitchFamily="34" charset="0"/>
                <a:cs typeface="Calibri" panose="020F0502020204030204" pitchFamily="34" charset="0"/>
              </a:rPr>
              <a:t>K hours in total</a:t>
            </a: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Key Achievements and Enhancements</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rPr>
              <a:t>State Medicaid team is the first team in RxClaim to adapt Agile methodology development</a:t>
            </a:r>
            <a:r>
              <a:rPr lang="en-US" sz="1100" dirty="0" smtClean="0">
                <a:latin typeface="Calibri" panose="020F0502020204030204" pitchFamily="34" charset="0"/>
              </a:rPr>
              <a:t>. </a:t>
            </a:r>
            <a:r>
              <a:rPr lang="en-US" sz="1100" dirty="0">
                <a:latin typeface="Calibri" panose="020F0502020204030204" pitchFamily="34" charset="0"/>
              </a:rPr>
              <a:t>A journey of successful implementation of 4 sprints covering 253 user points without any business defects in production proved the sustaining adaptability of the </a:t>
            </a:r>
            <a:r>
              <a:rPr lang="en-US" sz="1100" dirty="0" smtClean="0">
                <a:latin typeface="Calibri" panose="020F0502020204030204" pitchFamily="34" charset="0"/>
              </a:rPr>
              <a:t>team </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rPr>
              <a:t>Successful on boarding of new clients into State Medicaid to improve the member coverage by expanding to 4000+ membership thru “GOLD COAST” for California </a:t>
            </a:r>
            <a:r>
              <a:rPr lang="en-US" sz="1100" dirty="0" smtClean="0">
                <a:latin typeface="Calibri" panose="020F0502020204030204" pitchFamily="34" charset="0"/>
              </a:rPr>
              <a:t>client</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rPr>
              <a:t>Successfully  submitted Utah encounter Test file  with state. Acceptance ratio of claim  is ~</a:t>
            </a:r>
            <a:r>
              <a:rPr lang="en-US" sz="1100" b="1" dirty="0">
                <a:solidFill>
                  <a:srgbClr val="00B050"/>
                </a:solidFill>
                <a:latin typeface="Calibri" panose="020F0502020204030204" pitchFamily="34" charset="0"/>
              </a:rPr>
              <a:t>98.7</a:t>
            </a:r>
            <a:r>
              <a:rPr lang="en-US" sz="1100" dirty="0" smtClean="0">
                <a:latin typeface="Calibri" panose="020F0502020204030204" pitchFamily="34" charset="0"/>
              </a:rPr>
              <a:t>%. This is the highest acceptance ratio of claims achieved in 1</a:t>
            </a:r>
            <a:r>
              <a:rPr lang="en-US" sz="1100" baseline="30000" dirty="0" smtClean="0">
                <a:latin typeface="Calibri" panose="020F0502020204030204" pitchFamily="34" charset="0"/>
              </a:rPr>
              <a:t>st</a:t>
            </a:r>
            <a:r>
              <a:rPr lang="en-US" sz="1100" dirty="0" smtClean="0">
                <a:latin typeface="Calibri" panose="020F0502020204030204" pitchFamily="34" charset="0"/>
              </a:rPr>
              <a:t> attempt.</a:t>
            </a:r>
            <a:endParaRPr lang="en-US" sz="1100" dirty="0">
              <a:latin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rPr>
              <a:t>Successful </a:t>
            </a:r>
            <a:r>
              <a:rPr lang="en-US" sz="1100" dirty="0">
                <a:latin typeface="Calibri" panose="020F0502020204030204" pitchFamily="34" charset="0"/>
              </a:rPr>
              <a:t>implementation of one of the big 3 clients “CalPERS” into </a:t>
            </a:r>
            <a:r>
              <a:rPr lang="en-US" sz="1100" dirty="0" smtClean="0">
                <a:latin typeface="Calibri" panose="020F0502020204030204" pitchFamily="34" charset="0"/>
              </a:rPr>
              <a:t>RxClaim</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rPr>
              <a:t>On boarded 160+ new clients to CHF functionality in LCTRx and generating report on daily/ weekly/ monthly </a:t>
            </a:r>
            <a:r>
              <a:rPr lang="en-US" sz="1100" dirty="0" smtClean="0">
                <a:latin typeface="Calibri" panose="020F0502020204030204" pitchFamily="34" charset="0"/>
              </a:rPr>
              <a:t>intervals</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rPr>
              <a:t>Improved member satisfaction by identifying the bypassing claim records and reprocessing them accordingly and saved a potential penalties of $60k per year going </a:t>
            </a:r>
            <a:r>
              <a:rPr lang="en-US" sz="1100" dirty="0" smtClean="0">
                <a:latin typeface="Calibri" panose="020F0502020204030204" pitchFamily="34" charset="0"/>
              </a:rPr>
              <a:t>forward</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rPr>
              <a:t>Performance tuning of CalPERS claim extract to run from 8 days to 5 hours is a big improvement and business is very happy as they are getting the reports on timely </a:t>
            </a:r>
            <a:r>
              <a:rPr lang="en-US" sz="1100" dirty="0" smtClean="0">
                <a:latin typeface="Calibri" panose="020F0502020204030204" pitchFamily="34" charset="0"/>
              </a:rPr>
              <a:t>basis</a:t>
            </a: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rPr>
              <a:t>Successful implementation of new </a:t>
            </a:r>
            <a:r>
              <a:rPr lang="en-US" sz="1100" dirty="0" smtClean="0">
                <a:latin typeface="Calibri" panose="020F0502020204030204" pitchFamily="34" charset="0"/>
              </a:rPr>
              <a:t>enhancements for </a:t>
            </a:r>
            <a:r>
              <a:rPr lang="en-US" sz="1100" dirty="0">
                <a:latin typeface="Calibri" panose="020F0502020204030204" pitchFamily="34" charset="0"/>
              </a:rPr>
              <a:t>CA, AZ, IL state </a:t>
            </a:r>
            <a:r>
              <a:rPr lang="en-US" sz="1100" dirty="0" smtClean="0">
                <a:latin typeface="Calibri" panose="020F0502020204030204" pitchFamily="34" charset="0"/>
              </a:rPr>
              <a:t>Medicaid </a:t>
            </a:r>
            <a:r>
              <a:rPr lang="en-US" sz="1100" dirty="0">
                <a:latin typeface="Calibri" panose="020F0502020204030204" pitchFamily="34" charset="0"/>
              </a:rPr>
              <a:t>and mitigated the potential penalties of $</a:t>
            </a:r>
            <a:r>
              <a:rPr lang="en-US" sz="1100" dirty="0" smtClean="0">
                <a:latin typeface="Calibri" panose="020F0502020204030204" pitchFamily="34" charset="0"/>
              </a:rPr>
              <a:t>120k</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Successful implementation of a lean project to improve the reject variance from State Medicaid encounter reports and saved around $72K.</a:t>
            </a: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403225" lvl="1"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Major </a:t>
            </a:r>
            <a:r>
              <a:rPr lang="en-US" sz="1100" b="1" dirty="0">
                <a:latin typeface="Calibri" panose="020F0502020204030204" pitchFamily="34" charset="0"/>
                <a:ea typeface="Segoe UI" panose="020B0502040204020203" pitchFamily="34" charset="0"/>
                <a:cs typeface="Calibri" panose="020F0502020204030204" pitchFamily="34" charset="0"/>
              </a:rPr>
              <a:t>Functional Area Covered</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A</a:t>
            </a:r>
            <a:r>
              <a:rPr lang="en-US" sz="1100" dirty="0">
                <a:latin typeface="Calibri" panose="020F0502020204030204" pitchFamily="34" charset="0"/>
                <a:ea typeface="Segoe UI" panose="020B0502040204020203" pitchFamily="34" charset="0"/>
                <a:cs typeface="Calibri" panose="020F0502020204030204" pitchFamily="34" charset="0"/>
              </a:rPr>
              <a:t>ccumulators, Eligibility, Loads and Extracts, Payment reports, EOB, CHF and Mac list generation</a:t>
            </a: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Deli (WO Base + State Medicaid) Team Updates</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317534194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231775" lvl="1"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Challenges Faced/ Risks/ Mitigations</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Concern over quality of </a:t>
            </a:r>
            <a:r>
              <a:rPr lang="en-US" sz="1100" dirty="0" smtClean="0">
                <a:latin typeface="Calibri" panose="020F0502020204030204" pitchFamily="34" charset="0"/>
                <a:ea typeface="Segoe UI" panose="020B0502040204020203" pitchFamily="34" charset="0"/>
                <a:cs typeface="Calibri" panose="020F0502020204030204" pitchFamily="34" charset="0"/>
              </a:rPr>
              <a:t>deliverables </a:t>
            </a:r>
            <a:r>
              <a:rPr lang="en-US" sz="1100" dirty="0">
                <a:latin typeface="Calibri" panose="020F0502020204030204" pitchFamily="34" charset="0"/>
                <a:ea typeface="Segoe UI" panose="020B0502040204020203" pitchFamily="34" charset="0"/>
                <a:cs typeface="Calibri" panose="020F0502020204030204" pitchFamily="34" charset="0"/>
              </a:rPr>
              <a:t>in </a:t>
            </a:r>
            <a:r>
              <a:rPr lang="en-US" sz="1100" dirty="0" smtClean="0">
                <a:latin typeface="Calibri" panose="020F0502020204030204" pitchFamily="34" charset="0"/>
                <a:ea typeface="Segoe UI" panose="020B0502040204020203" pitchFamily="34" charset="0"/>
                <a:cs typeface="Calibri" panose="020F0502020204030204" pitchFamily="34" charset="0"/>
              </a:rPr>
              <a:t>8304 release</a:t>
            </a:r>
          </a:p>
          <a:p>
            <a:pPr marL="1317625" lvl="3"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Projects struck in UAT phase for long time and delaying in the project implementations and impacting new project schedules</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Last minute changes to the SRs, impacting the project schedules and quality of the deliverables</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Code sync issues in different releases causing override of new functionalities introduced in previous releases</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Multiple release checkout issues, causing overwrite of enhancements to the functionalities</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File change impact analysis missing new objects introduced in retrofit release causing level check errors in production.</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High possibility that two developers have to work on a single program for different user stories – increasing the turn around time for the whole deliverable.</a:t>
            </a: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Process Improvement / Other Initiatives</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Improved/ increase scope of WO team – Initiated the SA training and internal trainings to improve the resource competencies.</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Maintaining </a:t>
            </a:r>
            <a:r>
              <a:rPr lang="en-US" sz="1100" dirty="0">
                <a:latin typeface="Calibri" panose="020F0502020204030204" pitchFamily="34" charset="0"/>
                <a:ea typeface="Segoe UI" panose="020B0502040204020203" pitchFamily="34" charset="0"/>
                <a:cs typeface="Calibri" panose="020F0502020204030204" pitchFamily="34" charset="0"/>
              </a:rPr>
              <a:t>Review logs for each phase of development and taking actions based on the most common errors identified</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Software </a:t>
            </a:r>
            <a:r>
              <a:rPr lang="en-US" sz="1100" dirty="0">
                <a:latin typeface="Calibri" panose="020F0502020204030204" pitchFamily="34" charset="0"/>
                <a:ea typeface="Segoe UI" panose="020B0502040204020203" pitchFamily="34" charset="0"/>
                <a:cs typeface="Calibri" panose="020F0502020204030204" pitchFamily="34" charset="0"/>
              </a:rPr>
              <a:t>Development Reviews introduced for SRs with medium to high risk</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Movement to ADR </a:t>
            </a:r>
            <a:r>
              <a:rPr lang="en-US" sz="1100" dirty="0">
                <a:latin typeface="Calibri" panose="020F0502020204030204" pitchFamily="34" charset="0"/>
                <a:ea typeface="Segoe UI" panose="020B0502040204020203" pitchFamily="34" charset="0"/>
                <a:cs typeface="Calibri" panose="020F0502020204030204" pitchFamily="34" charset="0"/>
              </a:rPr>
              <a:t>as a one stop repository for all release documents and </a:t>
            </a:r>
            <a:r>
              <a:rPr lang="en-US" sz="1100" dirty="0" smtClean="0">
                <a:latin typeface="Calibri" panose="020F0502020204030204" pitchFamily="34" charset="0"/>
                <a:ea typeface="Segoe UI" panose="020B0502040204020203" pitchFamily="34" charset="0"/>
                <a:cs typeface="Calibri" panose="020F0502020204030204" pitchFamily="34" charset="0"/>
              </a:rPr>
              <a:t>approvals</a:t>
            </a:r>
          </a:p>
          <a:p>
            <a:pPr marL="860425" lvl="2"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Key Action Items for 2018</a:t>
            </a: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Prepare the </a:t>
            </a:r>
            <a:r>
              <a:rPr lang="en-US" sz="1100" dirty="0" smtClean="0">
                <a:latin typeface="Calibri" panose="020F0502020204030204" pitchFamily="34" charset="0"/>
                <a:ea typeface="Segoe UI" panose="020B0502040204020203" pitchFamily="34" charset="0"/>
                <a:cs typeface="Calibri" panose="020F0502020204030204" pitchFamily="34" charset="0"/>
              </a:rPr>
              <a:t>WO team </a:t>
            </a:r>
            <a:r>
              <a:rPr lang="en-US" sz="1100" dirty="0">
                <a:latin typeface="Calibri" panose="020F0502020204030204" pitchFamily="34" charset="0"/>
                <a:ea typeface="Segoe UI" panose="020B0502040204020203" pitchFamily="34" charset="0"/>
                <a:cs typeface="Calibri" panose="020F0502020204030204" pitchFamily="34" charset="0"/>
              </a:rPr>
              <a:t>for Agile </a:t>
            </a:r>
            <a:r>
              <a:rPr lang="en-US" sz="1100" dirty="0" smtClean="0">
                <a:latin typeface="Calibri" panose="020F0502020204030204" pitchFamily="34" charset="0"/>
                <a:ea typeface="Segoe UI" panose="020B0502040204020203" pitchFamily="34" charset="0"/>
                <a:cs typeface="Calibri" panose="020F0502020204030204" pitchFamily="34" charset="0"/>
              </a:rPr>
              <a:t>journey in Q1</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Build </a:t>
            </a:r>
            <a:r>
              <a:rPr lang="en-US" sz="1100" dirty="0">
                <a:latin typeface="Calibri" panose="020F0502020204030204" pitchFamily="34" charset="0"/>
                <a:ea typeface="Segoe UI" panose="020B0502040204020203" pitchFamily="34" charset="0"/>
                <a:cs typeface="Calibri" panose="020F0502020204030204" pitchFamily="34" charset="0"/>
              </a:rPr>
              <a:t>SME Capabilities in the team within identified functional areas </a:t>
            </a: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Deep Knowledge sharing sessions across various RxClaim </a:t>
            </a:r>
            <a:r>
              <a:rPr lang="en-US" sz="1100" dirty="0" smtClean="0">
                <a:latin typeface="Calibri" panose="020F0502020204030204" pitchFamily="34" charset="0"/>
                <a:ea typeface="Segoe UI" panose="020B0502040204020203" pitchFamily="34" charset="0"/>
                <a:cs typeface="Calibri" panose="020F0502020204030204" pitchFamily="34" charset="0"/>
              </a:rPr>
              <a:t>applications</a:t>
            </a:r>
          </a:p>
          <a:p>
            <a:pPr marL="860425" lvl="2"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Delivery with highest quality</a:t>
            </a:r>
          </a:p>
          <a:p>
            <a:pPr marL="860425" lvl="2"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860425" lvl="2"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a:cs typeface="Calibri" panose="020F0502020204030204" pitchFamily="34" charset="0"/>
              </a:rPr>
              <a:t>Deli (WO Base + State Medicaid) Team Updates </a:t>
            </a:r>
            <a:r>
              <a:rPr lang="en-US" b="1" kern="0" dirty="0" smtClean="0">
                <a:cs typeface="Calibri" panose="020F0502020204030204" pitchFamily="34" charset="0"/>
              </a:rPr>
              <a:t>(Cont…)</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20688023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3276600"/>
            <a:ext cx="621542" cy="12954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a:solidFill>
                  <a:schemeClr val="tx1">
                    <a:lumMod val="50000"/>
                  </a:schemeClr>
                </a:solidFill>
                <a:latin typeface="Calibri" panose="020F0502020204030204" pitchFamily="34" charset="0"/>
                <a:ea typeface="Arial Unicode MS" charset="0"/>
                <a:cs typeface="Arial Unicode MS" charset="0"/>
              </a:rPr>
              <a:t>Major Functional </a:t>
            </a:r>
            <a:r>
              <a:rPr lang="en-US" sz="1400" b="1" dirty="0" smtClean="0">
                <a:solidFill>
                  <a:schemeClr val="tx1">
                    <a:lumMod val="50000"/>
                  </a:schemeClr>
                </a:solidFill>
                <a:latin typeface="Calibri" panose="020F0502020204030204" pitchFamily="34" charset="0"/>
                <a:ea typeface="Arial Unicode MS" charset="0"/>
                <a:cs typeface="Arial Unicode MS" charset="0"/>
              </a:rPr>
              <a:t>Impact</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3276600"/>
            <a:ext cx="7696200" cy="12954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574675" lvl="1" indent="-171450" eaLnBrk="0" hangingPunct="0">
              <a:spcAft>
                <a:spcPct val="0"/>
              </a:spcAft>
              <a:buFont typeface="Arial" panose="020B0604020202020204" pitchFamily="34" charset="0"/>
              <a:buChar char="•"/>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Till date, a  total of 89 user stories of worth 329 Story points delivered successfully without any issues on combination of both the teams </a:t>
            </a:r>
          </a:p>
          <a:p>
            <a:pPr marL="574675" lvl="1" indent="-171450" eaLnBrk="0" hangingPunct="0">
              <a:spcAft>
                <a:spcPct val="0"/>
              </a:spcAft>
              <a:buFont typeface="Arial" panose="020B0604020202020204" pitchFamily="34" charset="0"/>
              <a:buChar char="•"/>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Currently, 2018-PI02 Sprint 2 is in progress and to complete on 16-Jan </a:t>
            </a:r>
          </a:p>
          <a:p>
            <a:pPr marL="574675" lvl="1" indent="-171450" eaLnBrk="0" hangingPunct="0">
              <a:spcAft>
                <a:spcPct val="0"/>
              </a:spcAft>
              <a:buFont typeface="Arial" panose="020B0604020202020204" pitchFamily="34" charset="0"/>
              <a:buChar char="•"/>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As part of Product Increment1 (2017-PI01) , deployed following with no issues</a:t>
            </a:r>
          </a:p>
          <a:p>
            <a:pPr marL="1089025" lvl="2" indent="-228600" eaLnBrk="0" hangingPunct="0">
              <a:spcAft>
                <a:spcPct val="0"/>
              </a:spcAft>
              <a:buFont typeface="Wingdings" panose="05000000000000000000" pitchFamily="2" charset="2"/>
              <a:buChar char="ü"/>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VA –    5 corresponding SRs deployed to Production </a:t>
            </a:r>
          </a:p>
          <a:p>
            <a:pPr marL="1089025" lvl="2" indent="-228600" eaLnBrk="0" hangingPunct="0">
              <a:spcAft>
                <a:spcPct val="0"/>
              </a:spcAft>
              <a:buFont typeface="Wingdings" panose="05000000000000000000" pitchFamily="2" charset="2"/>
              <a:buChar char="ü"/>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HNJ – 3 </a:t>
            </a:r>
            <a:r>
              <a:rPr lang="en-US" sz="1200" dirty="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corresponding SRs deployed to Production </a:t>
            </a:r>
            <a:endPar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endParaRPr>
          </a:p>
          <a:p>
            <a:pPr marL="1089025" lvl="2" indent="-228600" eaLnBrk="0" hangingPunct="0">
              <a:spcAft>
                <a:spcPct val="0"/>
              </a:spcAft>
              <a:buFont typeface="Wingdings" panose="05000000000000000000" pitchFamily="2" charset="2"/>
              <a:buChar char="ü"/>
              <a:defRPr/>
            </a:pPr>
            <a:r>
              <a:rPr lang="en-US" sz="1200" dirty="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OR - 2 corresponding SRs </a:t>
            </a: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deployed</a:t>
            </a:r>
            <a:r>
              <a:rPr lang="en-US" sz="1200" dirty="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 </a:t>
            </a:r>
            <a:endPar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2831085565"/>
              </p:ext>
            </p:extLst>
          </p:nvPr>
        </p:nvGraphicFramePr>
        <p:xfrm>
          <a:off x="461961" y="4672860"/>
          <a:ext cx="8123372" cy="1798336"/>
        </p:xfrm>
        <a:graphic>
          <a:graphicData uri="http://schemas.openxmlformats.org/drawingml/2006/table">
            <a:tbl>
              <a:tblPr firstRow="1" bandRow="1">
                <a:tableStyleId>{5940675A-B579-460E-94D1-54222C63F5DA}</a:tableStyleId>
              </a:tblPr>
              <a:tblGrid>
                <a:gridCol w="4061686"/>
                <a:gridCol w="4061686"/>
              </a:tblGrid>
              <a:tr h="335288">
                <a:tc>
                  <a:txBody>
                    <a:bodyPr/>
                    <a:lstStyle/>
                    <a:p>
                      <a:pPr algn="ctr"/>
                      <a:r>
                        <a:rPr lang="en-US" sz="1600" b="1" dirty="0" smtClean="0">
                          <a:solidFill>
                            <a:schemeClr val="bg1"/>
                          </a:solidFill>
                          <a:latin typeface="Calibri" panose="020F0502020204030204" pitchFamily="34" charset="0"/>
                        </a:rPr>
                        <a:t>Accomplishments</a:t>
                      </a:r>
                      <a:endParaRPr lang="en-US" sz="1600" b="1" dirty="0">
                        <a:solidFill>
                          <a:schemeClr val="bg1"/>
                        </a:solidFill>
                        <a:latin typeface="Calibri" panose="020F0502020204030204" pitchFamily="34" charset="0"/>
                      </a:endParaRPr>
                    </a:p>
                  </a:txBody>
                  <a:tcPr marL="91437" marR="91437" marT="45724" marB="45724">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1" dirty="0" smtClean="0">
                          <a:solidFill>
                            <a:schemeClr val="bg1"/>
                          </a:solidFill>
                          <a:latin typeface="Calibri" panose="020F0502020204030204" pitchFamily="34" charset="0"/>
                        </a:rPr>
                        <a:t>Risks /Challenges/ Issues</a:t>
                      </a:r>
                      <a:endParaRPr lang="en-US" sz="1600" b="1" dirty="0">
                        <a:solidFill>
                          <a:schemeClr val="bg1"/>
                        </a:solidFill>
                        <a:latin typeface="Calibri" panose="020F0502020204030204" pitchFamily="34" charset="0"/>
                      </a:endParaRPr>
                    </a:p>
                  </a:txBody>
                  <a:tcPr marL="91437" marR="91437" marT="45724" marB="45724">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r>
              <a:tr h="1463048">
                <a:tc>
                  <a:txBody>
                    <a:bodyPr/>
                    <a:lstStyle/>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Successfully  submitted Utah encounter Test file  with state. Acceptance ratio of claim  is ~</a:t>
                      </a:r>
                      <a:r>
                        <a:rPr lang="en-US" sz="1100" b="1" baseline="0" dirty="0" smtClean="0">
                          <a:solidFill>
                            <a:srgbClr val="00B050"/>
                          </a:solidFill>
                          <a:latin typeface="Calibri" panose="020F0502020204030204" pitchFamily="34" charset="0"/>
                        </a:rPr>
                        <a:t>98.7%.</a:t>
                      </a:r>
                    </a:p>
                    <a:p>
                      <a:pPr marL="171450" marR="0" lvl="1" indent="-171450" algn="l" defTabSz="457200" rtl="0" eaLnBrk="1" fontAlgn="auto" latinLnBrk="0" hangingPunct="1">
                        <a:lnSpc>
                          <a:spcPct val="100000"/>
                        </a:lnSpc>
                        <a:spcBef>
                          <a:spcPts val="0"/>
                        </a:spcBef>
                        <a:spcAft>
                          <a:spcPts val="0"/>
                        </a:spcAft>
                        <a:buClr>
                          <a:srgbClr val="00B050"/>
                        </a:buClr>
                        <a:buSzPct val="125000"/>
                        <a:buFont typeface="Arial" panose="020B0604020202020204" pitchFamily="34" charset="0"/>
                        <a:buChar char="•"/>
                        <a:tabLst/>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Virginia Encounter implemented successfully in a short time and received a positive acknowledgment from state. </a:t>
                      </a:r>
                    </a:p>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Successful completion of 6 sprints without any issues in production. </a:t>
                      </a:r>
                    </a:p>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Smooth journey over Agile methodology being the first team from RxClaim.  </a:t>
                      </a:r>
                    </a:p>
                  </a:txBody>
                  <a:tcPr marL="91437" marR="91437" marT="45724" marB="45724">
                    <a:lnL w="12700" cmpd="sng">
                      <a:noFill/>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solidFill>
                            <a:schemeClr val="bg1">
                              <a:lumMod val="50000"/>
                            </a:schemeClr>
                          </a:solidFill>
                          <a:latin typeface="Calibri" panose="020F0502020204030204" pitchFamily="34" charset="0"/>
                        </a:rPr>
                        <a:t>Pair Programming: Dependency ,Merging and sometimes Rework in case of multiple members working on same program or SR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solidFill>
                            <a:schemeClr val="bg1">
                              <a:lumMod val="50000"/>
                            </a:schemeClr>
                          </a:solidFill>
                          <a:latin typeface="Calibri" panose="020F0502020204030204" pitchFamily="34" charset="0"/>
                        </a:rPr>
                        <a:t> Collaboration : maintaining a separate copy for each and merging the changes once done and then continuing Unit Testing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solidFill>
                            <a:schemeClr val="bg1">
                              <a:lumMod val="50000"/>
                            </a:schemeClr>
                          </a:solidFill>
                          <a:latin typeface="Calibri" panose="020F0502020204030204" pitchFamily="34" charset="0"/>
                        </a:rPr>
                        <a:t>Support: One member develops code and other helps in supporting activities such as Test data preparation and executing Unit Test cases.</a:t>
                      </a:r>
                    </a:p>
                  </a:txBody>
                  <a:tcPr marL="91437" marR="91437" marT="45724" marB="45724">
                    <a:lnL w="12700" cap="flat" cmpd="sng" algn="ctr">
                      <a:solidFill>
                        <a:schemeClr val="bg1">
                          <a:lumMod val="6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
        <p:nvSpPr>
          <p:cNvPr id="32" name="Title 1"/>
          <p:cNvSpPr txBox="1">
            <a:spLocks/>
          </p:cNvSpPr>
          <p:nvPr/>
        </p:nvSpPr>
        <p:spPr bwMode="auto">
          <a:xfrm>
            <a:off x="461964" y="172707"/>
            <a:ext cx="560404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State Medicaid</a:t>
            </a:r>
            <a:endParaRPr lang="en-US" kern="0" dirty="0">
              <a:solidFill>
                <a:srgbClr val="FF0000"/>
              </a:solidFill>
              <a:cs typeface="Calibri" panose="020F050202020403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961098030"/>
              </p:ext>
            </p:extLst>
          </p:nvPr>
        </p:nvGraphicFramePr>
        <p:xfrm>
          <a:off x="449127" y="990600"/>
          <a:ext cx="3752850" cy="2265053"/>
        </p:xfrm>
        <a:graphic>
          <a:graphicData uri="http://schemas.openxmlformats.org/drawingml/2006/table">
            <a:tbl>
              <a:tblPr>
                <a:tableStyleId>{5C22544A-7EE6-4342-B048-85BDC9FD1C3A}</a:tableStyleId>
              </a:tblPr>
              <a:tblGrid>
                <a:gridCol w="704850"/>
                <a:gridCol w="609600"/>
                <a:gridCol w="609600"/>
                <a:gridCol w="609600"/>
                <a:gridCol w="609600"/>
                <a:gridCol w="609600"/>
              </a:tblGrid>
              <a:tr h="190500">
                <a:tc gridSpan="6">
                  <a:txBody>
                    <a:bodyPr/>
                    <a:lstStyle/>
                    <a:p>
                      <a:pPr algn="ctr" fontAlgn="b"/>
                      <a:r>
                        <a:rPr lang="en-US" sz="1100" b="1" u="none" strike="noStrike" dirty="0">
                          <a:solidFill>
                            <a:schemeClr val="bg1"/>
                          </a:solidFill>
                          <a:effectLst/>
                        </a:rPr>
                        <a:t>Team 1: Groundbreakers</a:t>
                      </a:r>
                      <a:endParaRPr lang="en-US" sz="1100" b="1" i="0" u="none" strike="noStrike" dirty="0">
                        <a:solidFill>
                          <a:schemeClr val="bg1"/>
                        </a:solidFill>
                        <a:effectLst/>
                        <a:latin typeface="Calibri"/>
                      </a:endParaRPr>
                    </a:p>
                  </a:txBody>
                  <a:tcPr marL="9525" marR="9525" marT="9525" marB="0" anchor="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8145">
                <a:tc>
                  <a:txBody>
                    <a:bodyPr/>
                    <a:lstStyle/>
                    <a:p>
                      <a:pPr algn="l" fontAlgn="t"/>
                      <a:r>
                        <a:rPr lang="en-US" sz="1100" u="none" strike="noStrike" dirty="0">
                          <a:effectLst/>
                        </a:rPr>
                        <a:t> </a:t>
                      </a:r>
                      <a:endParaRPr lang="en-US" sz="1100" b="0" i="0" u="none" strike="noStrike" dirty="0">
                        <a:solidFill>
                          <a:srgbClr val="000000"/>
                        </a:solidFill>
                        <a:effectLst/>
                        <a:latin typeface="Segoe UI"/>
                      </a:endParaRPr>
                    </a:p>
                  </a:txBody>
                  <a:tcPr marL="9525" marR="9525" marT="9525" marB="0">
                    <a:solidFill>
                      <a:schemeClr val="bg2">
                        <a:lumMod val="20000"/>
                        <a:lumOff val="80000"/>
                      </a:schemeClr>
                    </a:solidFill>
                  </a:tcPr>
                </a:tc>
                <a:tc>
                  <a:txBody>
                    <a:bodyPr/>
                    <a:lstStyle/>
                    <a:p>
                      <a:pPr algn="ctr" fontAlgn="ctr"/>
                      <a:r>
                        <a:rPr lang="en-US" sz="800" b="1" u="none" strike="noStrike" dirty="0">
                          <a:effectLst/>
                        </a:rPr>
                        <a:t>Start</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End</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Planned Stories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Accepted Stories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Delivered Story Points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1</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9-Oct-17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25-Oct-17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49</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2</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25-Oct-17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11</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11</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35</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3</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8-Nov-17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21-Nov-17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39</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4</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22-Nov-17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5-Dec-17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32</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5</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6-Dec-17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19-Dec-17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32</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PI02-Sprint 1</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20-Dec-17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5</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5</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13</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PI02-Sprint 2</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3-Jan-18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16-Jan-18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In Progress</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In Progress</a:t>
                      </a:r>
                    </a:p>
                  </a:txBody>
                  <a:tcPr marL="6350" marR="6350" marT="6351" marB="0" anchor="ctr">
                    <a:solidFill>
                      <a:schemeClr val="tx2">
                        <a:lumMod val="20000"/>
                        <a:lumOff val="80000"/>
                      </a:schemeClr>
                    </a:solidFill>
                  </a:tcPr>
                </a:tc>
              </a:tr>
              <a:tr h="209551">
                <a:tc>
                  <a:txBody>
                    <a:bodyPr/>
                    <a:lstStyle/>
                    <a:p>
                      <a:pPr algn="l" fontAlgn="b"/>
                      <a:endParaRPr lang="en-US" sz="1100" b="0" i="0" u="none" strike="noStrike" dirty="0">
                        <a:solidFill>
                          <a:srgbClr val="000000"/>
                        </a:solidFill>
                        <a:effectLst/>
                        <a:latin typeface="Segoe UI"/>
                      </a:endParaRPr>
                    </a:p>
                  </a:txBody>
                  <a:tcPr marL="9525" marR="9525" marT="9525" marB="0" anchor="b">
                    <a:solidFill>
                      <a:schemeClr val="bg1"/>
                    </a:solidFill>
                  </a:tcPr>
                </a:tc>
                <a:tc>
                  <a:txBody>
                    <a:bodyPr/>
                    <a:lstStyle/>
                    <a:p>
                      <a:pPr algn="l" fontAlgn="b"/>
                      <a:endParaRPr lang="en-US" sz="1100" b="0" i="0" u="none" strike="noStrike" dirty="0">
                        <a:solidFill>
                          <a:srgbClr val="000000"/>
                        </a:solidFill>
                        <a:effectLst/>
                        <a:latin typeface="Segoe UI"/>
                      </a:endParaRPr>
                    </a:p>
                  </a:txBody>
                  <a:tcPr marL="9525" marR="9525" marT="9525" marB="0" anchor="b">
                    <a:solidFill>
                      <a:schemeClr val="bg1"/>
                    </a:solidFill>
                  </a:tcPr>
                </a:tc>
                <a:tc>
                  <a:txBody>
                    <a:bodyPr/>
                    <a:lstStyle/>
                    <a:p>
                      <a:pPr algn="ctr" fontAlgn="ctr"/>
                      <a:r>
                        <a:rPr lang="en-US" sz="800" b="1" u="none" strike="noStrike" dirty="0">
                          <a:effectLst/>
                        </a:rPr>
                        <a:t>Total</a:t>
                      </a:r>
                      <a:endParaRPr lang="en-US" sz="800" b="1" i="0" u="none" strike="noStrike" dirty="0">
                        <a:solidFill>
                          <a:srgbClr val="002060"/>
                        </a:solidFill>
                        <a:effectLst/>
                        <a:latin typeface="Arial Unicode MS"/>
                      </a:endParaRPr>
                    </a:p>
                  </a:txBody>
                  <a:tcPr marL="9525" marR="9525" marT="9525" marB="0" anchor="ctr">
                    <a:solidFill>
                      <a:srgbClr val="92D050"/>
                    </a:solidFill>
                  </a:tcPr>
                </a:tc>
                <a:tc>
                  <a:txBody>
                    <a:bodyPr/>
                    <a:lstStyle/>
                    <a:p>
                      <a:pPr algn="ctr" rtl="0" fontAlgn="ctr"/>
                      <a:r>
                        <a:rPr lang="en-US" sz="800" b="1" i="0" u="none" strike="noStrike" dirty="0">
                          <a:solidFill>
                            <a:srgbClr val="63666A"/>
                          </a:solidFill>
                          <a:effectLst/>
                          <a:latin typeface="Arial"/>
                        </a:rPr>
                        <a:t>63</a:t>
                      </a:r>
                    </a:p>
                  </a:txBody>
                  <a:tcPr marL="6350" marR="6350" marT="6351" marB="0" anchor="ctr">
                    <a:solidFill>
                      <a:srgbClr val="92D050"/>
                    </a:solidFill>
                  </a:tcPr>
                </a:tc>
                <a:tc>
                  <a:txBody>
                    <a:bodyPr/>
                    <a:lstStyle/>
                    <a:p>
                      <a:pPr algn="ctr" rtl="0" fontAlgn="ctr"/>
                      <a:r>
                        <a:rPr lang="en-US" sz="800" b="1" i="0" u="none" strike="noStrike" dirty="0">
                          <a:solidFill>
                            <a:srgbClr val="63666A"/>
                          </a:solidFill>
                          <a:effectLst/>
                          <a:latin typeface="Arial"/>
                        </a:rPr>
                        <a:t>54</a:t>
                      </a:r>
                    </a:p>
                  </a:txBody>
                  <a:tcPr marL="6350" marR="6350" marT="6351" marB="0" anchor="ctr">
                    <a:solidFill>
                      <a:srgbClr val="92D050"/>
                    </a:solidFill>
                  </a:tcPr>
                </a:tc>
                <a:tc>
                  <a:txBody>
                    <a:bodyPr/>
                    <a:lstStyle/>
                    <a:p>
                      <a:pPr algn="ctr" rtl="0" fontAlgn="ctr"/>
                      <a:r>
                        <a:rPr lang="en-US" sz="800" b="1" i="0" u="none" strike="noStrike" dirty="0">
                          <a:solidFill>
                            <a:srgbClr val="63666A"/>
                          </a:solidFill>
                          <a:effectLst/>
                          <a:latin typeface="Arial"/>
                        </a:rPr>
                        <a:t>200</a:t>
                      </a:r>
                    </a:p>
                  </a:txBody>
                  <a:tcPr marL="6350" marR="6350" marT="6351" marB="0" anchor="ctr">
                    <a:solidFill>
                      <a:srgbClr val="92D050"/>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085887998"/>
              </p:ext>
            </p:extLst>
          </p:nvPr>
        </p:nvGraphicFramePr>
        <p:xfrm>
          <a:off x="4781573" y="989364"/>
          <a:ext cx="3752850" cy="2265053"/>
        </p:xfrm>
        <a:graphic>
          <a:graphicData uri="http://schemas.openxmlformats.org/drawingml/2006/table">
            <a:tbl>
              <a:tblPr>
                <a:tableStyleId>{5C22544A-7EE6-4342-B048-85BDC9FD1C3A}</a:tableStyleId>
              </a:tblPr>
              <a:tblGrid>
                <a:gridCol w="704850"/>
                <a:gridCol w="609600"/>
                <a:gridCol w="609600"/>
                <a:gridCol w="609600"/>
                <a:gridCol w="609600"/>
                <a:gridCol w="609600"/>
              </a:tblGrid>
              <a:tr h="190500">
                <a:tc gridSpan="6">
                  <a:txBody>
                    <a:bodyPr/>
                    <a:lstStyle/>
                    <a:p>
                      <a:pPr algn="ctr" fontAlgn="b"/>
                      <a:r>
                        <a:rPr lang="en-US" sz="1100" b="1" u="none" strike="noStrike" dirty="0">
                          <a:solidFill>
                            <a:schemeClr val="bg1"/>
                          </a:solidFill>
                          <a:effectLst/>
                        </a:rPr>
                        <a:t>Team 2: Front Runners</a:t>
                      </a:r>
                      <a:endParaRPr lang="en-US" sz="1100" b="1" i="0" u="none" strike="noStrike" dirty="0">
                        <a:solidFill>
                          <a:schemeClr val="bg1"/>
                        </a:solidFill>
                        <a:effectLst/>
                        <a:latin typeface="Calibri"/>
                      </a:endParaRPr>
                    </a:p>
                  </a:txBody>
                  <a:tcPr marL="9525" marR="9525" marT="9525" marB="0" anchor="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8145">
                <a:tc>
                  <a:txBody>
                    <a:bodyPr/>
                    <a:lstStyle/>
                    <a:p>
                      <a:pPr algn="l" fontAlgn="ct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Start</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End</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Planned Stories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Accepted Stories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Delivered Story Points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1</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11-Oct-17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25-Oct-17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13</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2</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25-Oct-17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26</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3</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8-Nov-17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21-Nov-17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30</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4</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22-Nov-17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5-Dec-17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29</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5</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6-Dec-17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19-Dec-17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21</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PI02-Sprint 1</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20-Dec-17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PI02-Sprint 2</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3-Jan-18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16-Jan-18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In Progress</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In Progress</a:t>
                      </a:r>
                    </a:p>
                  </a:txBody>
                  <a:tcPr marL="6350" marR="6350" marT="6351" marB="0" anchor="ctr">
                    <a:solidFill>
                      <a:schemeClr val="tx2">
                        <a:lumMod val="20000"/>
                        <a:lumOff val="80000"/>
                      </a:schemeClr>
                    </a:solidFill>
                  </a:tcPr>
                </a:tc>
              </a:tr>
              <a:tr h="209551">
                <a:tc>
                  <a:txBody>
                    <a:bodyPr/>
                    <a:lstStyle/>
                    <a:p>
                      <a:pPr algn="l" fontAlgn="b"/>
                      <a:endParaRPr lang="en-US" sz="1100" b="0" i="0" u="none" strike="noStrike" dirty="0">
                        <a:solidFill>
                          <a:srgbClr val="000000"/>
                        </a:solidFill>
                        <a:effectLst/>
                        <a:latin typeface="Segoe UI"/>
                      </a:endParaRPr>
                    </a:p>
                  </a:txBody>
                  <a:tcPr marL="9525" marR="9525" marT="9525" marB="0" anchor="b">
                    <a:solidFill>
                      <a:schemeClr val="bg1"/>
                    </a:solidFill>
                  </a:tcPr>
                </a:tc>
                <a:tc>
                  <a:txBody>
                    <a:bodyPr/>
                    <a:lstStyle/>
                    <a:p>
                      <a:pPr algn="l" fontAlgn="b"/>
                      <a:endParaRPr lang="en-US" sz="1100" b="0" i="0" u="none" strike="noStrike" dirty="0">
                        <a:solidFill>
                          <a:srgbClr val="000000"/>
                        </a:solidFill>
                        <a:effectLst/>
                        <a:latin typeface="Segoe UI"/>
                      </a:endParaRPr>
                    </a:p>
                  </a:txBody>
                  <a:tcPr marL="9525" marR="9525" marT="9525" marB="0" anchor="b">
                    <a:solidFill>
                      <a:schemeClr val="bg1"/>
                    </a:solidFill>
                  </a:tcPr>
                </a:tc>
                <a:tc>
                  <a:txBody>
                    <a:bodyPr/>
                    <a:lstStyle/>
                    <a:p>
                      <a:pPr algn="ctr" fontAlgn="ctr"/>
                      <a:r>
                        <a:rPr lang="en-US" sz="800" b="1" u="none" strike="noStrike" dirty="0">
                          <a:effectLst/>
                        </a:rPr>
                        <a:t>Total</a:t>
                      </a:r>
                      <a:endParaRPr lang="en-US" sz="800" b="1" i="0" u="none" strike="noStrike" dirty="0">
                        <a:solidFill>
                          <a:srgbClr val="002060"/>
                        </a:solidFill>
                        <a:effectLst/>
                        <a:latin typeface="Arial Unicode MS"/>
                      </a:endParaRPr>
                    </a:p>
                  </a:txBody>
                  <a:tcPr marL="9525" marR="9525" marT="9525" marB="0" anchor="ctr">
                    <a:solidFill>
                      <a:srgbClr val="92D050"/>
                    </a:solidFill>
                  </a:tcPr>
                </a:tc>
                <a:tc>
                  <a:txBody>
                    <a:bodyPr/>
                    <a:lstStyle/>
                    <a:p>
                      <a:pPr algn="ctr" rtl="0" fontAlgn="ctr"/>
                      <a:r>
                        <a:rPr lang="en-US" sz="800" b="1" i="0" u="none" strike="noStrike" dirty="0">
                          <a:solidFill>
                            <a:srgbClr val="63666A"/>
                          </a:solidFill>
                          <a:effectLst/>
                          <a:latin typeface="Arial"/>
                        </a:rPr>
                        <a:t>43</a:t>
                      </a:r>
                    </a:p>
                  </a:txBody>
                  <a:tcPr marL="6350" marR="6350" marT="6351" marB="0" anchor="ctr">
                    <a:solidFill>
                      <a:srgbClr val="92D050"/>
                    </a:solidFill>
                  </a:tcPr>
                </a:tc>
                <a:tc>
                  <a:txBody>
                    <a:bodyPr/>
                    <a:lstStyle/>
                    <a:p>
                      <a:pPr algn="ctr" rtl="0" fontAlgn="ctr"/>
                      <a:r>
                        <a:rPr lang="en-US" sz="800" b="1" i="0" u="none" strike="noStrike" dirty="0">
                          <a:solidFill>
                            <a:srgbClr val="63666A"/>
                          </a:solidFill>
                          <a:effectLst/>
                          <a:latin typeface="Arial"/>
                        </a:rPr>
                        <a:t>35</a:t>
                      </a:r>
                    </a:p>
                  </a:txBody>
                  <a:tcPr marL="6350" marR="6350" marT="6351" marB="0" anchor="ctr">
                    <a:solidFill>
                      <a:srgbClr val="92D050"/>
                    </a:solidFill>
                  </a:tcPr>
                </a:tc>
                <a:tc>
                  <a:txBody>
                    <a:bodyPr/>
                    <a:lstStyle/>
                    <a:p>
                      <a:pPr algn="ctr" rtl="0" fontAlgn="ctr"/>
                      <a:r>
                        <a:rPr lang="en-US" sz="800" b="1" i="0" u="none" strike="noStrike" dirty="0">
                          <a:solidFill>
                            <a:srgbClr val="63666A"/>
                          </a:solidFill>
                          <a:effectLst/>
                          <a:latin typeface="Arial"/>
                        </a:rPr>
                        <a:t>129</a:t>
                      </a:r>
                    </a:p>
                  </a:txBody>
                  <a:tcPr marL="6350" marR="6350" marT="6351" marB="0" anchor="ctr">
                    <a:solidFill>
                      <a:srgbClr val="92D050"/>
                    </a:solidFill>
                  </a:tcPr>
                </a:tc>
              </a:tr>
            </a:tbl>
          </a:graphicData>
        </a:graphic>
      </p:graphicFrame>
    </p:spTree>
    <p:extLst>
      <p:ext uri="{BB962C8B-B14F-4D97-AF65-F5344CB8AC3E}">
        <p14:creationId xmlns:p14="http://schemas.microsoft.com/office/powerpoint/2010/main" val="317048926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57200" y="885384"/>
            <a:ext cx="2819400" cy="29571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smtClean="0">
                <a:solidFill>
                  <a:srgbClr val="FFFFFF"/>
                </a:solidFill>
              </a:rPr>
              <a:t>Volumes delivered till Nov 2017</a:t>
            </a:r>
            <a:endParaRPr lang="en-US" sz="1400" b="1" dirty="0">
              <a:solidFill>
                <a:srgbClr val="FFFFFF"/>
              </a:solidFill>
            </a:endParaRPr>
          </a:p>
        </p:txBody>
      </p:sp>
      <p:sp>
        <p:nvSpPr>
          <p:cNvPr id="3" name="Flowchart: Alternate Process 2"/>
          <p:cNvSpPr/>
          <p:nvPr/>
        </p:nvSpPr>
        <p:spPr bwMode="auto">
          <a:xfrm>
            <a:off x="342900" y="1828800"/>
            <a:ext cx="621542" cy="4267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b="1" dirty="0">
                <a:solidFill>
                  <a:srgbClr val="63666A">
                    <a:lumMod val="50000"/>
                  </a:srgbClr>
                </a:solidFill>
                <a:latin typeface="Calibri" panose="020F0502020204030204" pitchFamily="34" charset="0"/>
              </a:rPr>
              <a:t>Major Functional </a:t>
            </a:r>
            <a:r>
              <a:rPr lang="en-US" b="1" dirty="0" smtClean="0">
                <a:solidFill>
                  <a:srgbClr val="63666A">
                    <a:lumMod val="50000"/>
                  </a:srgbClr>
                </a:solidFill>
                <a:latin typeface="Calibri" panose="020F0502020204030204" pitchFamily="34" charset="0"/>
              </a:rPr>
              <a:t>Impact</a:t>
            </a:r>
            <a:endParaRPr lang="en-US" b="1" dirty="0">
              <a:solidFill>
                <a:srgbClr val="63666A">
                  <a:lumMod val="50000"/>
                </a:srgbClr>
              </a:solidFill>
              <a:latin typeface="Calibri" panose="020F0502020204030204" pitchFamily="34" charset="0"/>
            </a:endParaRPr>
          </a:p>
        </p:txBody>
      </p:sp>
      <p:sp>
        <p:nvSpPr>
          <p:cNvPr id="30" name="Flowchart: Alternate Process 29"/>
          <p:cNvSpPr/>
          <p:nvPr/>
        </p:nvSpPr>
        <p:spPr bwMode="auto">
          <a:xfrm>
            <a:off x="964442" y="1828800"/>
            <a:ext cx="7696200" cy="4267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574675" lvl="1" indent="-171450" eaLnBrk="0" hangingPunct="0">
              <a:spcAft>
                <a:spcPct val="0"/>
              </a:spcAft>
              <a:buFont typeface="Arial" panose="020B0604020202020204" pitchFamily="34" charset="0"/>
              <a:buChar char="•"/>
              <a:defRPr/>
            </a:pPr>
            <a:endParaRPr lang="en-US" sz="120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lvl="1" indent="-171450" eaLnBrk="0" hangingPunct="0">
              <a:spcAft>
                <a:spcPct val="0"/>
              </a:spcAft>
              <a:buFont typeface="Arial" panose="020B0604020202020204" pitchFamily="34" charset="0"/>
              <a:buChar char="•"/>
              <a:defRPr/>
            </a:pPr>
            <a:r>
              <a:rPr lang="en-US" sz="120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POLARIS program </a:t>
            </a:r>
          </a:p>
          <a:p>
            <a:pPr marL="1031875" lvl="2"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Initiated in 2016  this program involved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migration of groups and members from OXFORD to CIRRUS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platform in a phased manner (expecting more members migrate to CIRRUS as per current trend)</a:t>
            </a: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1031875" lvl="2"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Deli Team involved in modifications of Eligibility and Claim History files and deployed in BK2 on 12/1 </a:t>
            </a:r>
          </a:p>
          <a:p>
            <a:pPr marL="574675" indent="-171450" eaLnBrk="0" hangingPunct="0">
              <a:spcAft>
                <a:spcPct val="0"/>
              </a:spcAft>
              <a:buFont typeface="Arial" panose="020B0604020202020204" pitchFamily="34" charset="0"/>
              <a:buChar char="•"/>
              <a:defRPr/>
            </a:pPr>
            <a:r>
              <a:rPr lang="en-US" sz="120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TEXAS ERS</a:t>
            </a:r>
          </a:p>
          <a:p>
            <a:pPr marL="10318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One of the BIG 3 clients implemented in 2016.</a:t>
            </a:r>
          </a:p>
          <a:p>
            <a:pPr marL="10318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Received request to move the membership from Book2 to Book1 and also  involved for complex WTX map, ID card extract and Claim History file related changes.</a:t>
            </a:r>
          </a:p>
          <a:p>
            <a:pPr marL="10318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Implemented  above requests  n August</a:t>
            </a: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indent="-171450" eaLnBrk="0" hangingPunct="0">
              <a:spcAft>
                <a:spcPct val="0"/>
              </a:spcAft>
              <a:buFont typeface="Arial" panose="020B0604020202020204" pitchFamily="34" charset="0"/>
              <a:buChar char="•"/>
              <a:defRPr/>
            </a:pPr>
            <a:r>
              <a:rPr lang="en-US" sz="120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WTX</a:t>
            </a:r>
            <a:endParaRPr lang="en-US" sz="1200" b="1"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Implemented new maps for Hartford, Morgan Stanley and Federal reserve bank with aggressive timelines</a:t>
            </a:r>
          </a:p>
          <a:p>
            <a:pPr marL="574675" indent="-171450" eaLnBrk="0" hangingPunct="0">
              <a:spcAft>
                <a:spcPct val="0"/>
              </a:spcAft>
              <a:buFont typeface="Arial" panose="020B0604020202020204" pitchFamily="34" charset="0"/>
              <a:buChar char="•"/>
              <a:defRPr/>
            </a:pPr>
            <a:r>
              <a:rPr lang="en-US" sz="120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NICE</a:t>
            </a:r>
          </a:p>
          <a:p>
            <a:pPr marL="10318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Project  to add new accounts to the existing eligibility load on Book1</a:t>
            </a:r>
          </a:p>
          <a:p>
            <a:pPr marL="10318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The implementation is due for 1/1</a:t>
            </a:r>
          </a:p>
          <a:p>
            <a:pPr marL="574675" indent="-171450" eaLnBrk="0" hangingPunct="0">
              <a:spcAft>
                <a:spcPct val="0"/>
              </a:spcAft>
              <a:buFont typeface="Arial" panose="020B0604020202020204" pitchFamily="34" charset="0"/>
              <a:buChar char="•"/>
              <a:defRPr/>
            </a:pPr>
            <a:r>
              <a:rPr lang="en-US" sz="120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Pharmacy COUPON Phase-2</a:t>
            </a:r>
          </a:p>
          <a:p>
            <a:pPr marL="10318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This project is to correct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the  Member’s deductible and Out of Pocket expense  when coupons are applied on the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claim</a:t>
            </a: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indent="-171450" eaLnBrk="0" hangingPunct="0">
              <a:spcAft>
                <a:spcPct val="0"/>
              </a:spcAft>
              <a:buFont typeface="Arial" panose="020B0604020202020204" pitchFamily="34" charset="0"/>
              <a:buChar char="•"/>
              <a:defRPr/>
            </a:pPr>
            <a:r>
              <a:rPr lang="en-US" sz="120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CVS 90 &amp; Preferred 90</a:t>
            </a:r>
          </a:p>
          <a:p>
            <a:pPr marL="1031875" lvl="1" indent="-171450" eaLnBrk="0" hangingPunct="0">
              <a:spcAft>
                <a:spcPct val="0"/>
              </a:spcAft>
              <a:buFont typeface="Arial" panose="020B0604020202020204" pitchFamily="34" charset="0"/>
              <a:buChar char="•"/>
              <a:defRPr/>
            </a:pP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CVS90 and the Preferred 90 programs will have very similar functionality to the existing Mail Service programs: Mail Service Saver and Mail Service Saver Plus. A key difference is the added capability to get a 90-day fill either at a CVS store or Walgreens store, respectively, or ORx Home Delivery via mail. </a:t>
            </a:r>
          </a:p>
          <a:p>
            <a:pPr marL="1031875" lvl="1" indent="-171450" eaLnBrk="0" hangingPunct="0">
              <a:spcAft>
                <a:spcPct val="0"/>
              </a:spcAft>
              <a:buFont typeface="Arial" panose="020B0604020202020204" pitchFamily="34" charset="0"/>
              <a:buChar char="•"/>
              <a:defRPr/>
            </a:pPr>
            <a:endParaRPr lang="en-US" sz="8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indent="-171450" eaLnBrk="0" hangingPunct="0">
              <a:spcAft>
                <a:spcPct val="0"/>
              </a:spcAft>
              <a:buFont typeface="Arial" panose="020B0604020202020204" pitchFamily="34" charset="0"/>
              <a:buChar char="•"/>
              <a:defRPr/>
            </a:pPr>
            <a:endParaRPr lang="en-US" sz="10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1" y="478297"/>
            <a:ext cx="6853239" cy="305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solidFill>
                  <a:srgbClr val="63666A"/>
                </a:solidFill>
                <a:cs typeface="Calibri" panose="020F0502020204030204" pitchFamily="34" charset="0"/>
              </a:rPr>
              <a:t>Custom Data Deli – Major Accomplishments and Functions</a:t>
            </a:r>
            <a:endParaRPr lang="en-US" kern="0" dirty="0">
              <a:solidFill>
                <a:srgbClr val="FF0000"/>
              </a:solidFill>
              <a:cs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64392936"/>
              </p:ext>
            </p:extLst>
          </p:nvPr>
        </p:nvGraphicFramePr>
        <p:xfrm>
          <a:off x="457200" y="1264920"/>
          <a:ext cx="4495800" cy="518160"/>
        </p:xfrm>
        <a:graphic>
          <a:graphicData uri="http://schemas.openxmlformats.org/drawingml/2006/table">
            <a:tbl>
              <a:tblPr firstRow="1" bandRow="1">
                <a:tableStyleId>{5940675A-B579-460E-94D1-54222C63F5DA}</a:tableStyleId>
              </a:tblPr>
              <a:tblGrid>
                <a:gridCol w="1730920"/>
                <a:gridCol w="1382440"/>
                <a:gridCol w="1382440"/>
              </a:tblGrid>
              <a:tr h="259080">
                <a:tc>
                  <a:txBody>
                    <a:bodyPr/>
                    <a:lstStyle/>
                    <a:p>
                      <a:r>
                        <a:rPr lang="en-US" sz="1100" b="1" dirty="0" smtClean="0">
                          <a:latin typeface="Calibri" panose="020F0502020204030204" pitchFamily="34" charset="0"/>
                        </a:rPr>
                        <a:t>PRJ</a:t>
                      </a:r>
                      <a:endParaRPr lang="en-US" sz="1100" b="1" dirty="0">
                        <a:latin typeface="Calibri" panose="020F0502020204030204" pitchFamily="34" charset="0"/>
                      </a:endParaRPr>
                    </a:p>
                  </a:txBody>
                  <a:tcPr/>
                </a:tc>
                <a:tc>
                  <a:txBody>
                    <a:bodyPr/>
                    <a:lstStyle/>
                    <a:p>
                      <a:r>
                        <a:rPr lang="en-US" sz="1100" b="1" dirty="0" smtClean="0">
                          <a:latin typeface="Calibri" panose="020F0502020204030204" pitchFamily="34" charset="0"/>
                        </a:rPr>
                        <a:t>WO - Configurations</a:t>
                      </a:r>
                      <a:endParaRPr lang="en-US" sz="1100" b="1" dirty="0">
                        <a:latin typeface="Calibri" panose="020F0502020204030204" pitchFamily="34" charset="0"/>
                      </a:endParaRPr>
                    </a:p>
                  </a:txBody>
                  <a:tcPr/>
                </a:tc>
                <a:tc>
                  <a:txBody>
                    <a:bodyPr/>
                    <a:lstStyle/>
                    <a:p>
                      <a:r>
                        <a:rPr lang="en-US" sz="1100" b="1" dirty="0" smtClean="0">
                          <a:latin typeface="Calibri" panose="020F0502020204030204" pitchFamily="34" charset="0"/>
                        </a:rPr>
                        <a:t>WO- Code</a:t>
                      </a:r>
                      <a:r>
                        <a:rPr lang="en-US" sz="1100" b="1" baseline="0" dirty="0" smtClean="0">
                          <a:latin typeface="Calibri" panose="020F0502020204030204" pitchFamily="34" charset="0"/>
                        </a:rPr>
                        <a:t> changes</a:t>
                      </a:r>
                      <a:endParaRPr lang="en-US" sz="1100" b="1" dirty="0">
                        <a:latin typeface="Calibri" panose="020F0502020204030204" pitchFamily="34" charset="0"/>
                      </a:endParaRPr>
                    </a:p>
                  </a:txBody>
                  <a:tcPr/>
                </a:tc>
              </a:tr>
              <a:tr h="259080">
                <a:tc>
                  <a:txBody>
                    <a:bodyPr/>
                    <a:lstStyle/>
                    <a:p>
                      <a:r>
                        <a:rPr lang="en-US" sz="1100" dirty="0" smtClean="0">
                          <a:latin typeface="Calibri" panose="020F0502020204030204" pitchFamily="34" charset="0"/>
                        </a:rPr>
                        <a:t>26</a:t>
                      </a:r>
                      <a:endParaRPr lang="en-US" sz="1100" dirty="0">
                        <a:latin typeface="Calibri" panose="020F0502020204030204" pitchFamily="34" charset="0"/>
                      </a:endParaRPr>
                    </a:p>
                  </a:txBody>
                  <a:tcPr/>
                </a:tc>
                <a:tc>
                  <a:txBody>
                    <a:bodyPr/>
                    <a:lstStyle/>
                    <a:p>
                      <a:r>
                        <a:rPr lang="en-US" sz="1100" dirty="0" smtClean="0">
                          <a:latin typeface="Calibri" panose="020F0502020204030204" pitchFamily="34" charset="0"/>
                        </a:rPr>
                        <a:t>102</a:t>
                      </a:r>
                      <a:endParaRPr lang="en-US" sz="1100" dirty="0">
                        <a:latin typeface="Calibri" panose="020F0502020204030204" pitchFamily="34" charset="0"/>
                      </a:endParaRPr>
                    </a:p>
                  </a:txBody>
                  <a:tcPr/>
                </a:tc>
                <a:tc>
                  <a:txBody>
                    <a:bodyPr/>
                    <a:lstStyle/>
                    <a:p>
                      <a:r>
                        <a:rPr lang="en-US" sz="1100" dirty="0" smtClean="0">
                          <a:latin typeface="Calibri" panose="020F0502020204030204" pitchFamily="34" charset="0"/>
                        </a:rPr>
                        <a:t>28</a:t>
                      </a:r>
                      <a:endParaRPr lang="en-US" sz="1100" dirty="0">
                        <a:latin typeface="Calibri" panose="020F0502020204030204" pitchFamily="34" charset="0"/>
                      </a:endParaRPr>
                    </a:p>
                  </a:txBody>
                  <a:tcPr/>
                </a:tc>
              </a:tr>
            </a:tbl>
          </a:graphicData>
        </a:graphic>
      </p:graphicFrame>
    </p:spTree>
    <p:extLst>
      <p:ext uri="{BB962C8B-B14F-4D97-AF65-F5344CB8AC3E}">
        <p14:creationId xmlns:p14="http://schemas.microsoft.com/office/powerpoint/2010/main" val="215387120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Alternate Process 29"/>
          <p:cNvSpPr/>
          <p:nvPr/>
        </p:nvSpPr>
        <p:spPr bwMode="auto">
          <a:xfrm>
            <a:off x="964442" y="1054925"/>
            <a:ext cx="7696200" cy="13716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lvl="1" eaLnBrk="0" hangingPunct="0">
              <a:spcAft>
                <a:spcPct val="0"/>
              </a:spcAft>
              <a:defRPr/>
            </a:pPr>
            <a:endPar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lvl="1" indent="-171450" eaLnBrk="0" hangingPunct="0">
              <a:spcAft>
                <a:spcPct val="0"/>
              </a:spcAft>
              <a:buFont typeface="Arial" panose="020B0604020202020204" pitchFamily="34" charset="0"/>
              <a:buChar char="•"/>
              <a:defRPr/>
            </a:pPr>
            <a:r>
              <a:rPr lang="en-US" sz="120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CFT Utility process enhancement (Bright Idea  #81041) </a:t>
            </a:r>
          </a:p>
          <a:p>
            <a:pPr marL="1031875" lvl="2"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We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have made enhancement to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existing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CFT utility process to support all file type extensions</a:t>
            </a:r>
          </a:p>
          <a:p>
            <a:pPr marL="1031875" lvl="2" indent="-171450" eaLnBrk="0" hangingPunct="0">
              <a:spcAft>
                <a:spcPct val="0"/>
              </a:spcAft>
              <a:buFont typeface="Arial" panose="020B0604020202020204" pitchFamily="34" charset="0"/>
              <a:buChar char="•"/>
              <a:defRPr/>
            </a:pP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Earlier it was supporting only Upper case file extensions</a:t>
            </a:r>
          </a:p>
          <a:p>
            <a:pPr marL="1031875" lvl="2" indent="-171450" eaLnBrk="0" hangingPunct="0">
              <a:spcAft>
                <a:spcPct val="0"/>
              </a:spcAft>
              <a:buFont typeface="Arial" panose="020B0604020202020204" pitchFamily="34" charset="0"/>
              <a:buChar char="•"/>
              <a:defRPr/>
            </a:pP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After change we can use these utility for all file type extensions (Lower and upper cases)</a:t>
            </a:r>
          </a:p>
          <a:p>
            <a:pPr marL="860425" lvl="2" eaLnBrk="0" hangingPunct="0">
              <a:spcAft>
                <a:spcPct val="0"/>
              </a:spcAft>
              <a:defRPr/>
            </a:pP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p:txBody>
      </p:sp>
      <p:sp>
        <p:nvSpPr>
          <p:cNvPr id="33" name="Title 1"/>
          <p:cNvSpPr txBox="1">
            <a:spLocks/>
          </p:cNvSpPr>
          <p:nvPr/>
        </p:nvSpPr>
        <p:spPr bwMode="auto">
          <a:xfrm>
            <a:off x="461961" y="478297"/>
            <a:ext cx="6853239" cy="305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solidFill>
                  <a:srgbClr val="63666A"/>
                </a:solidFill>
                <a:cs typeface="Calibri" panose="020F0502020204030204" pitchFamily="34" charset="0"/>
              </a:rPr>
              <a:t>Custom Data Deli – Initiatives, Challenges, Lessons learnt</a:t>
            </a:r>
            <a:endParaRPr lang="en-US" kern="0" dirty="0">
              <a:solidFill>
                <a:srgbClr val="FF0000"/>
              </a:solidFill>
              <a:cs typeface="Calibri" panose="020F0502020204030204" pitchFamily="34" charset="0"/>
            </a:endParaRPr>
          </a:p>
        </p:txBody>
      </p:sp>
      <p:sp>
        <p:nvSpPr>
          <p:cNvPr id="34" name="Flowchart: Alternate Process 33"/>
          <p:cNvSpPr/>
          <p:nvPr/>
        </p:nvSpPr>
        <p:spPr bwMode="auto">
          <a:xfrm>
            <a:off x="344879" y="1054925"/>
            <a:ext cx="621542" cy="13716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b="1" dirty="0" smtClean="0">
                <a:solidFill>
                  <a:srgbClr val="63666A">
                    <a:lumMod val="50000"/>
                  </a:srgbClr>
                </a:solidFill>
                <a:latin typeface="Calibri" panose="020F0502020204030204" pitchFamily="34" charset="0"/>
              </a:rPr>
              <a:t>Initiatives</a:t>
            </a:r>
            <a:endParaRPr lang="en-US" b="1" dirty="0">
              <a:solidFill>
                <a:srgbClr val="63666A">
                  <a:lumMod val="50000"/>
                </a:srgbClr>
              </a:solidFill>
              <a:latin typeface="Calibri" panose="020F0502020204030204" pitchFamily="34" charset="0"/>
            </a:endParaRPr>
          </a:p>
        </p:txBody>
      </p:sp>
      <p:sp>
        <p:nvSpPr>
          <p:cNvPr id="35" name="Flowchart: Alternate Process 34"/>
          <p:cNvSpPr/>
          <p:nvPr/>
        </p:nvSpPr>
        <p:spPr bwMode="auto">
          <a:xfrm>
            <a:off x="342900" y="2743200"/>
            <a:ext cx="621542" cy="13716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b="1" dirty="0" smtClean="0">
                <a:solidFill>
                  <a:srgbClr val="63666A">
                    <a:lumMod val="50000"/>
                  </a:srgbClr>
                </a:solidFill>
                <a:latin typeface="Calibri" panose="020F0502020204030204" pitchFamily="34" charset="0"/>
              </a:rPr>
              <a:t>Challenges</a:t>
            </a:r>
            <a:endParaRPr lang="en-US" b="1" dirty="0">
              <a:solidFill>
                <a:srgbClr val="63666A">
                  <a:lumMod val="50000"/>
                </a:srgbClr>
              </a:solidFill>
              <a:latin typeface="Calibri" panose="020F0502020204030204" pitchFamily="34" charset="0"/>
            </a:endParaRPr>
          </a:p>
        </p:txBody>
      </p:sp>
      <p:sp>
        <p:nvSpPr>
          <p:cNvPr id="36" name="Flowchart: Alternate Process 35"/>
          <p:cNvSpPr/>
          <p:nvPr/>
        </p:nvSpPr>
        <p:spPr bwMode="auto">
          <a:xfrm>
            <a:off x="342900" y="4495800"/>
            <a:ext cx="621542" cy="13716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b="1" dirty="0" smtClean="0">
                <a:solidFill>
                  <a:srgbClr val="63666A">
                    <a:lumMod val="50000"/>
                  </a:srgbClr>
                </a:solidFill>
                <a:latin typeface="Calibri" panose="020F0502020204030204" pitchFamily="34" charset="0"/>
              </a:rPr>
              <a:t>Lessons Learnt</a:t>
            </a:r>
            <a:endParaRPr lang="en-US" b="1" dirty="0">
              <a:solidFill>
                <a:srgbClr val="63666A">
                  <a:lumMod val="50000"/>
                </a:srgbClr>
              </a:solidFill>
              <a:latin typeface="Calibri" panose="020F0502020204030204" pitchFamily="34" charset="0"/>
            </a:endParaRPr>
          </a:p>
        </p:txBody>
      </p:sp>
      <p:sp>
        <p:nvSpPr>
          <p:cNvPr id="37" name="Flowchart: Alternate Process 36"/>
          <p:cNvSpPr/>
          <p:nvPr/>
        </p:nvSpPr>
        <p:spPr bwMode="auto">
          <a:xfrm>
            <a:off x="949598" y="4495800"/>
            <a:ext cx="7696200" cy="13716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574675" lvl="1" indent="-171450" eaLnBrk="0" hangingPunct="0">
              <a:spcAft>
                <a:spcPct val="0"/>
              </a:spcAft>
              <a:buFont typeface="Arial" panose="020B0604020202020204" pitchFamily="34" charset="0"/>
              <a:buChar char="•"/>
              <a:defRPr/>
            </a:pPr>
            <a:endPar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lvl="1" indent="-171450" eaLnBrk="0" hangingPunct="0">
              <a:spcAft>
                <a:spcPct val="0"/>
              </a:spcAft>
              <a:buFont typeface="Arial" panose="020B0604020202020204" pitchFamily="34" charset="0"/>
              <a:buChar char="•"/>
              <a:defRPr/>
            </a:pP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628650" lvl="1" indent="-171450">
              <a:buFont typeface="Arial" panose="020B0604020202020204" pitchFamily="34" charset="0"/>
              <a:buChar char="•"/>
              <a:defRPr/>
            </a:pPr>
            <a:r>
              <a:rPr lang="en-US" sz="1200" dirty="0" smtClean="0">
                <a:solidFill>
                  <a:schemeClr val="bg1">
                    <a:lumMod val="50000"/>
                  </a:schemeClr>
                </a:solidFill>
                <a:latin typeface="Calibri" panose="020F0502020204030204" pitchFamily="34" charset="0"/>
              </a:rPr>
              <a:t>While  </a:t>
            </a:r>
            <a:r>
              <a:rPr lang="en-US" sz="1200" dirty="0">
                <a:solidFill>
                  <a:schemeClr val="bg1">
                    <a:lumMod val="50000"/>
                  </a:schemeClr>
                </a:solidFill>
                <a:latin typeface="Calibri" panose="020F0502020204030204" pitchFamily="34" charset="0"/>
              </a:rPr>
              <a:t>executing jobs in lower environment we need to ensure the file is not sent to prod servers and  doesn’t triggering jobs at down streams</a:t>
            </a:r>
          </a:p>
          <a:p>
            <a:pPr marL="628650" lvl="1" indent="-171450">
              <a:buFont typeface="Arial" panose="020B0604020202020204" pitchFamily="34" charset="0"/>
              <a:buChar char="•"/>
              <a:defRPr/>
            </a:pPr>
            <a:r>
              <a:rPr lang="en-US" sz="1200" dirty="0">
                <a:solidFill>
                  <a:schemeClr val="bg1">
                    <a:lumMod val="50000"/>
                  </a:schemeClr>
                </a:solidFill>
                <a:latin typeface="Calibri" panose="020F0502020204030204" pitchFamily="34" charset="0"/>
              </a:rPr>
              <a:t>When jobs are migrated from  one LPAR to another, we need to make sure that the dependent objects are present in target LPAR.</a:t>
            </a:r>
          </a:p>
          <a:p>
            <a:pPr marL="628650" lvl="1" indent="-171450">
              <a:buFont typeface="Arial" panose="020B0604020202020204" pitchFamily="34" charset="0"/>
              <a:buChar char="•"/>
              <a:defRPr/>
            </a:pPr>
            <a:r>
              <a:rPr lang="en-US" sz="1200" dirty="0">
                <a:solidFill>
                  <a:schemeClr val="bg1">
                    <a:lumMod val="50000"/>
                  </a:schemeClr>
                </a:solidFill>
                <a:latin typeface="Calibri" panose="020F0502020204030204" pitchFamily="34" charset="0"/>
              </a:rPr>
              <a:t>We use  TWS  for job migrations  and  TWS back end  teams missed to update dependency. Developer need to cross check for any discrepancy</a:t>
            </a:r>
            <a:r>
              <a:rPr lang="en-US" sz="1200" dirty="0" smtClean="0">
                <a:solidFill>
                  <a:schemeClr val="bg1">
                    <a:lumMod val="50000"/>
                  </a:schemeClr>
                </a:solidFill>
                <a:latin typeface="Calibri" panose="020F0502020204030204" pitchFamily="34" charset="0"/>
              </a:rPr>
              <a:t>.</a:t>
            </a:r>
            <a:endPar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1031875" lvl="2" indent="-171450" eaLnBrk="0" hangingPunct="0">
              <a:spcAft>
                <a:spcPct val="0"/>
              </a:spcAft>
              <a:buFont typeface="Arial" panose="020B0604020202020204" pitchFamily="34" charset="0"/>
              <a:buChar char="•"/>
              <a:defRPr/>
            </a:pPr>
            <a:endParaRPr lang="en-US" sz="1200" dirty="0" smtClean="0">
              <a:solidFill>
                <a:srgbClr val="FFFFFF">
                  <a:lumMod val="50000"/>
                </a:srgbClr>
              </a:solidFill>
              <a:latin typeface="Calibri" panose="020F0502020204030204" pitchFamily="34" charset="0"/>
              <a:ea typeface="Segoe UI" panose="020B0502040204020203" pitchFamily="34" charset="0"/>
            </a:endParaRPr>
          </a:p>
          <a:p>
            <a:pPr marL="1031875" lvl="2" indent="-171450" eaLnBrk="0" hangingPunct="0">
              <a:spcAft>
                <a:spcPct val="0"/>
              </a:spcAft>
              <a:buFont typeface="Arial" panose="020B0604020202020204" pitchFamily="34" charset="0"/>
              <a:buChar char="•"/>
              <a:defRPr/>
            </a:pPr>
            <a:endParaRPr lang="en-US" sz="1200" dirty="0" smtClean="0">
              <a:solidFill>
                <a:srgbClr val="FFFFFF">
                  <a:lumMod val="50000"/>
                </a:srgbClr>
              </a:solidFill>
              <a:latin typeface="Calibri" panose="020F0502020204030204" pitchFamily="34" charset="0"/>
              <a:ea typeface="Segoe UI" panose="020B0502040204020203" pitchFamily="34" charset="0"/>
            </a:endParaRPr>
          </a:p>
        </p:txBody>
      </p:sp>
      <p:sp>
        <p:nvSpPr>
          <p:cNvPr id="38" name="Flowchart: Alternate Process 37"/>
          <p:cNvSpPr/>
          <p:nvPr/>
        </p:nvSpPr>
        <p:spPr bwMode="auto">
          <a:xfrm>
            <a:off x="964442" y="2768931"/>
            <a:ext cx="7696200" cy="13716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574675" lvl="1" indent="-171450" eaLnBrk="0" hangingPunct="0">
              <a:spcAft>
                <a:spcPct val="0"/>
              </a:spcAft>
              <a:buFont typeface="Arial" panose="020B0604020202020204" pitchFamily="34" charset="0"/>
              <a:buChar char="•"/>
              <a:defRPr/>
            </a:pPr>
            <a:endPar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lvl="1" indent="-171450" eaLnBrk="0" hangingPunct="0">
              <a:spcAft>
                <a:spcPct val="0"/>
              </a:spcAft>
              <a:buFont typeface="Arial" panose="020B0604020202020204" pitchFamily="34" charset="0"/>
              <a:buChar char="•"/>
              <a:defRPr/>
            </a:pP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lvl="1" indent="-171450" eaLnBrk="0" hangingPunct="0">
              <a:spcAft>
                <a:spcPct val="0"/>
              </a:spcAft>
              <a:buFont typeface="Arial" panose="020B0604020202020204" pitchFamily="34" charset="0"/>
              <a:buChar char="•"/>
              <a:defRPr/>
            </a:pPr>
            <a:r>
              <a:rPr lang="en-US" sz="120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To eliminate repeated efforts in QA/UAT</a:t>
            </a:r>
          </a:p>
          <a:p>
            <a:pPr marL="1031875" lvl="2"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In past we were repeatedly getting requests from QA/UUT teams for running few processes. </a:t>
            </a:r>
          </a:p>
          <a:p>
            <a:pPr marL="1031875" lvl="2"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We have identified such processes from our daily routines and shared the info with them.</a:t>
            </a:r>
          </a:p>
          <a:p>
            <a:pPr marL="1031875" lvl="2"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Sharing few critical processes steps with QA team made our QA/UAT execution streamlined.</a:t>
            </a:r>
          </a:p>
          <a:p>
            <a:pPr marL="1031875" lvl="2" indent="-171450" eaLnBrk="0" hangingPunct="0">
              <a:spcAft>
                <a:spcPct val="0"/>
              </a:spcAft>
              <a:buFont typeface="Arial" panose="020B0604020202020204" pitchFamily="34" charset="0"/>
              <a:buChar char="•"/>
              <a:defRPr/>
            </a:pPr>
            <a:endPar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1031875" lvl="2" indent="-171450" eaLnBrk="0" hangingPunct="0">
              <a:spcAft>
                <a:spcPct val="0"/>
              </a:spcAft>
              <a:buFont typeface="Arial" panose="020B0604020202020204" pitchFamily="34" charset="0"/>
              <a:buChar char="•"/>
              <a:defRPr/>
            </a:pPr>
            <a:endPar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p:txBody>
      </p:sp>
    </p:spTree>
    <p:extLst>
      <p:ext uri="{BB962C8B-B14F-4D97-AF65-F5344CB8AC3E}">
        <p14:creationId xmlns:p14="http://schemas.microsoft.com/office/powerpoint/2010/main" val="40264126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cs typeface="Calibri" panose="020F0502020204030204" pitchFamily="34" charset="0"/>
              </a:rPr>
              <a:t>Current Headcount and Demand Forecast / Fulfillment </a:t>
            </a:r>
            <a:endParaRPr lang="en-US" b="1" dirty="0">
              <a:cs typeface="Calibri" panose="020F0502020204030204" pitchFamily="34" charset="0"/>
            </a:endParaRPr>
          </a:p>
        </p:txBody>
      </p:sp>
      <p:graphicFrame>
        <p:nvGraphicFramePr>
          <p:cNvPr id="10" name="Diagram 9"/>
          <p:cNvGraphicFramePr/>
          <p:nvPr>
            <p:extLst>
              <p:ext uri="{D42A27DB-BD31-4B8C-83A1-F6EECF244321}">
                <p14:modId xmlns:p14="http://schemas.microsoft.com/office/powerpoint/2010/main" val="1870484219"/>
              </p:ext>
            </p:extLst>
          </p:nvPr>
        </p:nvGraphicFramePr>
        <p:xfrm>
          <a:off x="455613" y="887971"/>
          <a:ext cx="8226424"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ounded Rectangle 2"/>
          <p:cNvSpPr/>
          <p:nvPr/>
        </p:nvSpPr>
        <p:spPr bwMode="auto">
          <a:xfrm>
            <a:off x="435891" y="5791206"/>
            <a:ext cx="8215666" cy="495297"/>
          </a:xfrm>
          <a:prstGeom prst="roundRect">
            <a:avLst/>
          </a:prstGeom>
          <a:noFill/>
          <a:ln w="12700" cap="flat" cmpd="sng" algn="ctr">
            <a:solidFill>
              <a:schemeClr val="accent1">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R="0" defTabSz="914400" rtl="0" eaLnBrk="0" fontAlgn="base" latinLnBrk="0" hangingPunct="0">
              <a:lnSpc>
                <a:spcPct val="95000"/>
              </a:lnSpc>
              <a:spcBef>
                <a:spcPct val="0"/>
              </a:spcBef>
              <a:spcAft>
                <a:spcPct val="0"/>
              </a:spcAft>
              <a:buClrTx/>
              <a:buSzTx/>
              <a:tabLst/>
            </a:pPr>
            <a:r>
              <a:rPr kumimoji="0" lang="en-US" sz="1000" b="1" i="0" u="sng" strike="noStrike" cap="none" normalizeH="0" baseline="0" dirty="0" smtClean="0">
                <a:ln>
                  <a:noFill/>
                </a:ln>
                <a:solidFill>
                  <a:schemeClr val="accent1"/>
                </a:solidFill>
                <a:effectLst/>
                <a:latin typeface="Calibri" panose="020F0502020204030204" pitchFamily="34" charset="0"/>
                <a:ea typeface="Arial Unicode MS" charset="0"/>
                <a:cs typeface="Arial Unicode MS" charset="0"/>
              </a:rPr>
              <a:t>Resourcing Updates</a:t>
            </a:r>
          </a:p>
          <a:p>
            <a:pPr marL="171450" marR="0" indent="-171450" defTabSz="914400" rtl="0" eaLnBrk="0" fontAlgn="base" latinLnBrk="0" hangingPunct="0">
              <a:lnSpc>
                <a:spcPct val="95000"/>
              </a:lnSpc>
              <a:spcBef>
                <a:spcPct val="0"/>
              </a:spcBef>
              <a:spcAft>
                <a:spcPct val="0"/>
              </a:spcAft>
              <a:buClrTx/>
              <a:buSzTx/>
              <a:buFont typeface="Arial" panose="020B0604020202020204" pitchFamily="34" charset="0"/>
              <a:buChar char="•"/>
              <a:tabLst/>
            </a:pPr>
            <a:r>
              <a:rPr lang="en-US" sz="1000" dirty="0" smtClean="0">
                <a:latin typeface="Calibri" panose="020F0502020204030204" pitchFamily="34" charset="0"/>
                <a:ea typeface="Arial Unicode MS" charset="0"/>
                <a:cs typeface="Arial Unicode MS" charset="0"/>
              </a:rPr>
              <a:t>Hiring for 2018 Additional demand for iSeries is in progress </a:t>
            </a:r>
            <a:r>
              <a:rPr lang="en-US" sz="1000" dirty="0">
                <a:latin typeface="Calibri" panose="020F0502020204030204" pitchFamily="34" charset="0"/>
                <a:ea typeface="Arial Unicode MS" charset="0"/>
                <a:cs typeface="Arial Unicode MS" charset="0"/>
              </a:rPr>
              <a:t> </a:t>
            </a:r>
            <a:r>
              <a:rPr lang="en-US" sz="1000" dirty="0" smtClean="0">
                <a:latin typeface="Calibri" panose="020F0502020204030204" pitchFamily="34" charset="0"/>
                <a:ea typeface="Arial Unicode MS" charset="0"/>
                <a:cs typeface="Arial Unicode MS" charset="0"/>
              </a:rPr>
              <a:t>- 6 folks aligned to RxClaim Core Support</a:t>
            </a:r>
          </a:p>
          <a:p>
            <a:pPr marL="171450" marR="0" indent="-171450" defTabSz="914400" rtl="0" eaLnBrk="0" fontAlgn="base" latinLnBrk="0" hangingPunct="0">
              <a:lnSpc>
                <a:spcPct val="95000"/>
              </a:lnSpc>
              <a:spcBef>
                <a:spcPct val="0"/>
              </a:spcBef>
              <a:spcAft>
                <a:spcPct val="0"/>
              </a:spcAft>
              <a:buClrTx/>
              <a:buSzTx/>
              <a:buFont typeface="Arial" panose="020B0604020202020204" pitchFamily="34" charset="0"/>
              <a:buChar char="•"/>
              <a:tabLst/>
            </a:pPr>
            <a:r>
              <a:rPr lang="en-US" sz="1000" dirty="0" smtClean="0">
                <a:latin typeface="Calibri" panose="020F0502020204030204" pitchFamily="34" charset="0"/>
                <a:ea typeface="Arial Unicode MS" charset="0"/>
                <a:cs typeface="Arial Unicode MS" charset="0"/>
              </a:rPr>
              <a:t>Requisitions for 6 Formulary  positions initiated &amp; in approval process</a:t>
            </a:r>
          </a:p>
        </p:txBody>
      </p:sp>
      <p:graphicFrame>
        <p:nvGraphicFramePr>
          <p:cNvPr id="4" name="Table 3"/>
          <p:cNvGraphicFramePr>
            <a:graphicFrameLocks noGrp="1"/>
          </p:cNvGraphicFramePr>
          <p:nvPr>
            <p:extLst>
              <p:ext uri="{D42A27DB-BD31-4B8C-83A1-F6EECF244321}">
                <p14:modId xmlns:p14="http://schemas.microsoft.com/office/powerpoint/2010/main" val="2628829510"/>
              </p:ext>
            </p:extLst>
          </p:nvPr>
        </p:nvGraphicFramePr>
        <p:xfrm>
          <a:off x="435896" y="1362807"/>
          <a:ext cx="8215665" cy="4367786"/>
        </p:xfrm>
        <a:graphic>
          <a:graphicData uri="http://schemas.openxmlformats.org/drawingml/2006/table">
            <a:tbl>
              <a:tblPr/>
              <a:tblGrid>
                <a:gridCol w="1135436"/>
                <a:gridCol w="1208073"/>
                <a:gridCol w="2370271"/>
                <a:gridCol w="688143"/>
                <a:gridCol w="565806"/>
                <a:gridCol w="259966"/>
                <a:gridCol w="275258"/>
                <a:gridCol w="305842"/>
                <a:gridCol w="305842"/>
                <a:gridCol w="367009"/>
                <a:gridCol w="734019"/>
              </a:tblGrid>
              <a:tr h="393256">
                <a:tc>
                  <a:txBody>
                    <a:bodyPr/>
                    <a:lstStyle/>
                    <a:p>
                      <a:pPr algn="ctr" rtl="0" fontAlgn="ctr"/>
                      <a:r>
                        <a:rPr lang="en-US" sz="1100" b="1" i="0" u="none" strike="noStrike" dirty="0">
                          <a:solidFill>
                            <a:srgbClr val="FFFFFF"/>
                          </a:solidFill>
                          <a:effectLst/>
                          <a:latin typeface="Calibri"/>
                        </a:rPr>
                        <a:t>Leader</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a:solidFill>
                            <a:srgbClr val="FFFFFF"/>
                          </a:solidFill>
                          <a:effectLst/>
                          <a:latin typeface="Calibri"/>
                        </a:rPr>
                        <a:t>Lead / Manager</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Team</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 Approved Headcount</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On Board</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Jan</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Feb</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Mar</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Apr</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Open</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l" fontAlgn="b"/>
                      <a:endParaRPr lang="en-US" sz="1100" b="0" i="0" u="none" strike="noStrike">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Tarek</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Base Deli (Medicaid + Fast Track) + GUI</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19</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18</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Raj Velnati</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MODS + Retrofit + Kaiser</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Cindy</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CBS + Payments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Penny</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Govt Program</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25</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24</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Krishna K</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RxClaim SSMO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31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29</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1100" b="1"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Vishal Prateek</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EDI SSMO</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a:solidFill>
                            <a:srgbClr val="63666A"/>
                          </a:solidFill>
                          <a:effectLst/>
                          <a:latin typeface="Calibri"/>
                        </a:rPr>
                        <a:t>130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800" b="0" i="0" u="none" strike="noStrike">
                          <a:solidFill>
                            <a:srgbClr val="63666A"/>
                          </a:solidFill>
                          <a:effectLst/>
                          <a:latin typeface="Calibri"/>
                        </a:rPr>
                        <a:t>Sameer 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Keith Chan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Plan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28</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28</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rgbClr val="63666A"/>
                      </a:solidFill>
                      <a:prstDash val="solid"/>
                      <a:round/>
                      <a:headEnd type="none" w="med" len="med"/>
                      <a:tailEnd type="none" w="med" len="med"/>
                    </a:lnT>
                    <a:lnB>
                      <a:noFill/>
                    </a:lnB>
                  </a:tcPr>
                </a:tc>
              </a:tr>
              <a:tr h="179531">
                <a:tc>
                  <a:txBody>
                    <a:bodyPr/>
                    <a:lstStyle/>
                    <a:p>
                      <a:pPr algn="l" rtl="0" fontAlgn="ctr"/>
                      <a:r>
                        <a:rPr lang="en-US" sz="800" b="0" i="0" u="none" strike="noStrike">
                          <a:solidFill>
                            <a:srgbClr val="63666A"/>
                          </a:solidFill>
                          <a:effectLst/>
                          <a:latin typeface="Calibri"/>
                        </a:rPr>
                        <a:t>Sameer 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Navin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External Interfaces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7</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7</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a:solidFill>
                            <a:srgbClr val="63666A"/>
                          </a:solidFill>
                          <a:effectLst/>
                          <a:latin typeface="Calibri"/>
                        </a:rPr>
                        <a:t>Sameer 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Rob Planica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EDMI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1100" b="1" i="0" u="none" strike="noStrike" dirty="0">
                          <a:solidFill>
                            <a:srgbClr val="63666A"/>
                          </a:solidFill>
                          <a:effectLst/>
                          <a:latin typeface="Calibri"/>
                        </a:rPr>
                        <a:t>Sameer 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Kalyana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Eligibility &amp; Work Orders + RxCCR</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a:solidFill>
                            <a:srgbClr val="63666A"/>
                          </a:solidFill>
                          <a:effectLst/>
                          <a:latin typeface="Calibri"/>
                        </a:rPr>
                        <a:t>53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800" b="0" i="0" u="none" strike="noStrike">
                          <a:solidFill>
                            <a:srgbClr val="63666A"/>
                          </a:solidFill>
                          <a:effectLst/>
                          <a:latin typeface="Calibri"/>
                        </a:rPr>
                        <a:t>Dave Cattran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Scott M</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Modernization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rgbClr val="63666A"/>
                      </a:solidFill>
                      <a:prstDash val="solid"/>
                      <a:round/>
                      <a:headEnd type="none" w="med" len="med"/>
                      <a:tailEnd type="none" w="med" len="med"/>
                    </a:lnT>
                    <a:lnB>
                      <a:noFill/>
                    </a:lnB>
                  </a:tcPr>
                </a:tc>
              </a:tr>
              <a:tr h="179531">
                <a:tc>
                  <a:txBody>
                    <a:bodyPr/>
                    <a:lstStyle/>
                    <a:p>
                      <a:pPr algn="l" rtl="0" fontAlgn="ctr"/>
                      <a:r>
                        <a:rPr lang="en-US" sz="800" b="0" i="0" u="none" strike="noStrike">
                          <a:solidFill>
                            <a:srgbClr val="63666A"/>
                          </a:solidFill>
                          <a:effectLst/>
                          <a:latin typeface="Calibri"/>
                        </a:rPr>
                        <a:t>Dave Cattran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Eligibility Modernization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5</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5</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w="12700" cap="flat" cmpd="sng" algn="ctr">
                      <a:solidFill>
                        <a:srgbClr val="63666A"/>
                      </a:solidFill>
                      <a:prstDash val="solid"/>
                      <a:round/>
                      <a:headEnd type="none" w="med" len="med"/>
                      <a:tailEnd type="none" w="med" len="med"/>
                    </a:lnB>
                  </a:tcPr>
                </a:tc>
              </a:tr>
              <a:tr h="204379">
                <a:tc>
                  <a:txBody>
                    <a:bodyPr/>
                    <a:lstStyle/>
                    <a:p>
                      <a:pPr algn="l" rtl="0" fontAlgn="ctr"/>
                      <a:r>
                        <a:rPr lang="en-US" sz="1100" b="1" i="0" u="none" strike="noStrike" dirty="0">
                          <a:solidFill>
                            <a:srgbClr val="63666A"/>
                          </a:solidFill>
                          <a:effectLst/>
                          <a:latin typeface="Calibri"/>
                        </a:rPr>
                        <a:t>Dave Cattran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Erika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Rx Support Tech Transformation/Optumizers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a:solidFill>
                            <a:srgbClr val="63666A"/>
                          </a:solidFill>
                          <a:effectLst/>
                          <a:latin typeface="Calibri"/>
                        </a:rPr>
                        <a:t>13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800" b="0" i="0" u="none" strike="noStrike">
                          <a:solidFill>
                            <a:srgbClr val="63666A"/>
                          </a:solidFill>
                          <a:effectLst/>
                          <a:latin typeface="Calibri"/>
                        </a:rPr>
                        <a:t>Nitesh</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RxWeb/RxBuilder SSMO</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1100" b="1" i="0" u="none" strike="noStrike" dirty="0">
                          <a:solidFill>
                            <a:srgbClr val="63666A"/>
                          </a:solidFill>
                          <a:effectLst/>
                          <a:latin typeface="Calibri"/>
                        </a:rPr>
                        <a:t>Nitesh</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Formulary</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5</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a:solidFill>
                            <a:srgbClr val="63666A"/>
                          </a:solidFill>
                          <a:effectLst/>
                          <a:latin typeface="Calibri"/>
                        </a:rPr>
                        <a:t>18</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800" b="0" i="0" u="none" strike="noStrike">
                          <a:solidFill>
                            <a:srgbClr val="63666A"/>
                          </a:solidFill>
                          <a:effectLst/>
                          <a:latin typeface="Calibri"/>
                        </a:rPr>
                        <a:t>Dan Zerafa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RxClaim</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rgbClr val="63666A"/>
                      </a:solidFill>
                      <a:prstDash val="solid"/>
                      <a:round/>
                      <a:headEnd type="none" w="med" len="med"/>
                      <a:tailEnd type="none" w="med" len="med"/>
                    </a:lnT>
                    <a:lnB>
                      <a:noFill/>
                    </a:lnB>
                  </a:tcPr>
                </a:tc>
              </a:tr>
              <a:tr h="179531">
                <a:tc>
                  <a:txBody>
                    <a:bodyPr/>
                    <a:lstStyle/>
                    <a:p>
                      <a:pPr algn="l" rtl="0" fontAlgn="ctr"/>
                      <a:r>
                        <a:rPr lang="en-US" sz="800" b="0" i="0" u="none" strike="noStrike">
                          <a:solidFill>
                            <a:srgbClr val="63666A"/>
                          </a:solidFill>
                          <a:effectLst/>
                          <a:latin typeface="Calibri"/>
                        </a:rPr>
                        <a:t>Dan Zerafa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2018 Additional Demand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7</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4</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a:solidFill>
                            <a:srgbClr val="63666A"/>
                          </a:solidFill>
                          <a:effectLst/>
                          <a:latin typeface="Calibri"/>
                        </a:rPr>
                        <a:t>Jim Park</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Jim High</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Cigna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179531">
                <a:tc>
                  <a:txBody>
                    <a:bodyPr/>
                    <a:lstStyle/>
                    <a:p>
                      <a:pPr algn="l" rtl="0" fontAlgn="ctr"/>
                      <a:r>
                        <a:rPr lang="en-US" sz="900" b="1" i="0" u="none" strike="noStrike">
                          <a:solidFill>
                            <a:srgbClr val="63666A"/>
                          </a:solidFill>
                          <a:effectLst/>
                          <a:latin typeface="Calibri"/>
                        </a:rPr>
                        <a:t>Christina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Dawn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RxParallel</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900" b="1" i="0" u="none" strike="noStrike">
                          <a:solidFill>
                            <a:srgbClr val="63666A"/>
                          </a:solidFill>
                          <a:effectLst/>
                          <a:latin typeface="Calibri"/>
                        </a:rPr>
                        <a:t>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smtClean="0">
                          <a:solidFill>
                            <a:srgbClr val="63666A"/>
                          </a:solidFill>
                          <a:effectLst/>
                          <a:latin typeface="Calibri"/>
                        </a:rPr>
                        <a:t>3</a:t>
                      </a:r>
                      <a:endParaRPr lang="en-US" sz="1100" b="1" i="0" u="none" strike="noStrike" dirty="0">
                        <a:solidFill>
                          <a:srgbClr val="63666A"/>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9531">
                <a:tc>
                  <a:txBody>
                    <a:bodyPr/>
                    <a:lstStyle/>
                    <a:p>
                      <a:pPr algn="l" rtl="0" fontAlgn="ctr"/>
                      <a:r>
                        <a:rPr lang="en-US" sz="900" b="1" i="0" u="none" strike="noStrike">
                          <a:solidFill>
                            <a:srgbClr val="63666A"/>
                          </a:solidFill>
                          <a:effectLst/>
                          <a:latin typeface="Calibri"/>
                        </a:rPr>
                        <a:t>Kim Jackson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Release / Operational Management</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900" b="1" i="0" u="none" strike="noStrike">
                          <a:solidFill>
                            <a:srgbClr val="63666A"/>
                          </a:solidFill>
                          <a:effectLst/>
                          <a:latin typeface="Calibri"/>
                        </a:rPr>
                        <a:t>4</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marL="0" algn="ctr" defTabSz="457200" rtl="0" eaLnBrk="1" fontAlgn="ctr" latinLnBrk="0" hangingPunct="1"/>
                      <a:r>
                        <a:rPr lang="en-US" sz="800" b="0" i="0" u="none" strike="noStrike" kern="1200" dirty="0">
                          <a:solidFill>
                            <a:srgbClr val="63666A"/>
                          </a:solidFill>
                          <a:effectLst/>
                          <a:latin typeface="Calibri"/>
                          <a:ea typeface="+mn-ea"/>
                          <a:cs typeface="+mn-cs"/>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marL="0" algn="ctr" defTabSz="457200" rtl="0" eaLnBrk="1" fontAlgn="ctr" latinLnBrk="0" hangingPunct="1"/>
                      <a:r>
                        <a:rPr lang="en-US" sz="1100" b="1" i="0" u="none" strike="noStrike" kern="1200" dirty="0" smtClean="0">
                          <a:solidFill>
                            <a:srgbClr val="63666A"/>
                          </a:solidFill>
                          <a:effectLst/>
                          <a:latin typeface="Calibri"/>
                          <a:ea typeface="+mn-ea"/>
                          <a:cs typeface="+mn-cs"/>
                        </a:rPr>
                        <a:t>4</a:t>
                      </a:r>
                      <a:endParaRPr lang="en-US" sz="1100" b="1" i="0" u="none" strike="noStrike" kern="1200" dirty="0">
                        <a:solidFill>
                          <a:srgbClr val="63666A"/>
                        </a:solidFill>
                        <a:effectLst/>
                        <a:latin typeface="Calibri"/>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9531">
                <a:tc>
                  <a:txBody>
                    <a:bodyPr/>
                    <a:lstStyle/>
                    <a:p>
                      <a:pPr algn="l" rtl="0" fontAlgn="ctr"/>
                      <a:r>
                        <a:rPr lang="en-US" sz="900" b="1" i="0" u="none" strike="noStrike" dirty="0">
                          <a:solidFill>
                            <a:srgbClr val="63666A"/>
                          </a:solidFill>
                          <a:effectLst/>
                          <a:latin typeface="Calibri"/>
                        </a:rPr>
                        <a:t>Bill Meyer</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Amie</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a:solidFill>
                            <a:srgbClr val="63666A"/>
                          </a:solidFill>
                          <a:effectLst/>
                          <a:latin typeface="Calibri"/>
                        </a:rPr>
                        <a:t>Ab-Initio</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900" b="1" i="0" u="none" strike="noStrike" dirty="0">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smtClean="0">
                          <a:solidFill>
                            <a:srgbClr val="63666A"/>
                          </a:solidFill>
                          <a:effectLst/>
                          <a:latin typeface="Calibri"/>
                        </a:rPr>
                        <a:t>6</a:t>
                      </a:r>
                      <a:endParaRPr lang="en-US" sz="1100" b="1" i="0" u="none" strike="noStrike" dirty="0">
                        <a:solidFill>
                          <a:srgbClr val="63666A"/>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9531">
                <a:tc>
                  <a:txBody>
                    <a:bodyPr/>
                    <a:lstStyle/>
                    <a:p>
                      <a:pPr algn="l" fontAlgn="b"/>
                      <a:endParaRPr lang="en-US" sz="1100" b="0" i="0" u="none" strike="noStrike">
                        <a:solidFill>
                          <a:srgbClr val="000000"/>
                        </a:solidFill>
                        <a:effectLst/>
                        <a:latin typeface="Calibri"/>
                      </a:endParaRPr>
                    </a:p>
                  </a:txBody>
                  <a:tcPr marL="9525" marR="9525" marT="9525" marB="0" anchor="b">
                    <a:lnL>
                      <a:noFill/>
                    </a:lnL>
                    <a:lnR>
                      <a:noFill/>
                    </a:lnR>
                    <a:lnT w="12700" cap="flat" cmpd="sng" algn="ctr">
                      <a:solidFill>
                        <a:srgbClr val="63666A"/>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a:endParaRPr>
                    </a:p>
                  </a:txBody>
                  <a:tcPr marL="9525" marR="9525" marT="9525" marB="0" anchor="b">
                    <a:lnL>
                      <a:noFill/>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a:noFill/>
                    </a:lnB>
                  </a:tcPr>
                </a:tc>
                <a:tc>
                  <a:txBody>
                    <a:bodyPr/>
                    <a:lstStyle/>
                    <a:p>
                      <a:pPr algn="ctr" rtl="0" fontAlgn="ctr"/>
                      <a:r>
                        <a:rPr lang="en-US" sz="1100" b="1" i="0" u="none" strike="noStrike" dirty="0">
                          <a:solidFill>
                            <a:srgbClr val="FFFFFF"/>
                          </a:solidFill>
                          <a:effectLst/>
                          <a:latin typeface="Calibri"/>
                        </a:rPr>
                        <a:t>Total</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236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216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4</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 </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8</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55354044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57200" y="885384"/>
            <a:ext cx="2819400" cy="29571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smtClean="0">
                <a:solidFill>
                  <a:srgbClr val="FFFFFF"/>
                </a:solidFill>
              </a:rPr>
              <a:t>Volumes delivered till Nov 2017</a:t>
            </a:r>
            <a:endParaRPr lang="en-US" sz="1400" b="1" dirty="0">
              <a:solidFill>
                <a:srgbClr val="FFFFFF"/>
              </a:solidFill>
            </a:endParaRPr>
          </a:p>
        </p:txBody>
      </p:sp>
      <p:sp>
        <p:nvSpPr>
          <p:cNvPr id="3" name="Flowchart: Alternate Process 2"/>
          <p:cNvSpPr/>
          <p:nvPr/>
        </p:nvSpPr>
        <p:spPr bwMode="auto">
          <a:xfrm>
            <a:off x="342900" y="1828800"/>
            <a:ext cx="621542" cy="4267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b="1" dirty="0">
                <a:solidFill>
                  <a:srgbClr val="63666A">
                    <a:lumMod val="50000"/>
                  </a:srgbClr>
                </a:solidFill>
                <a:latin typeface="Calibri" panose="020F0502020204030204" pitchFamily="34" charset="0"/>
              </a:rPr>
              <a:t>Major Functional </a:t>
            </a:r>
            <a:r>
              <a:rPr lang="en-US" b="1" dirty="0" smtClean="0">
                <a:solidFill>
                  <a:srgbClr val="63666A">
                    <a:lumMod val="50000"/>
                  </a:srgbClr>
                </a:solidFill>
                <a:latin typeface="Calibri" panose="020F0502020204030204" pitchFamily="34" charset="0"/>
              </a:rPr>
              <a:t>Impact</a:t>
            </a:r>
            <a:endParaRPr lang="en-US" b="1" dirty="0">
              <a:solidFill>
                <a:srgbClr val="63666A">
                  <a:lumMod val="50000"/>
                </a:srgbClr>
              </a:solidFill>
              <a:latin typeface="Calibri" panose="020F0502020204030204" pitchFamily="34" charset="0"/>
            </a:endParaRPr>
          </a:p>
        </p:txBody>
      </p:sp>
      <p:sp>
        <p:nvSpPr>
          <p:cNvPr id="30" name="Flowchart: Alternate Process 29"/>
          <p:cNvSpPr/>
          <p:nvPr/>
        </p:nvSpPr>
        <p:spPr bwMode="auto">
          <a:xfrm>
            <a:off x="1295400" y="1828800"/>
            <a:ext cx="7365242" cy="4267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117475" indent="-171450" eaLnBrk="0" hangingPunct="0">
              <a:spcAft>
                <a:spcPct val="0"/>
              </a:spcAft>
              <a:buFont typeface="Arial" panose="020B0604020202020204" pitchFamily="34" charset="0"/>
              <a:buChar char="•"/>
              <a:defRPr/>
            </a:pPr>
            <a:r>
              <a:rPr lang="en-US" sz="1050" b="1"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MOOP-PA Load </a:t>
            </a:r>
          </a:p>
          <a:p>
            <a:pPr marL="574675" indent="-171450" eaLnBrk="0" hangingPunct="0">
              <a:spcAft>
                <a:spcPct val="0"/>
              </a:spcAft>
              <a:buFont typeface="Arial" panose="020B0604020202020204" pitchFamily="34" charset="0"/>
              <a:buChar char="•"/>
              <a:defRPr/>
            </a:pPr>
            <a:r>
              <a:rPr lang="en-US" sz="1050" dirty="0">
                <a:solidFill>
                  <a:schemeClr val="bg1">
                    <a:lumMod val="50000"/>
                  </a:schemeClr>
                </a:solidFill>
              </a:rPr>
              <a:t>Business introduced New/Separate group list (Preferred Diabetic Group List) as a separate function and its maintenance .This required the enhancement in Prior Authorization load file creation at L-ORx side for two major processes (COSMOS and CSP), which was earlier built to support Standard MOOP Group List</a:t>
            </a:r>
            <a:r>
              <a:rPr lang="en-US" sz="1050" dirty="0" smtClean="0">
                <a:solidFill>
                  <a:schemeClr val="bg1">
                    <a:lumMod val="50000"/>
                  </a:schemeClr>
                </a:solidFill>
              </a:rPr>
              <a:t>. </a:t>
            </a:r>
            <a:r>
              <a:rPr lang="en-US" sz="1050" dirty="0">
                <a:solidFill>
                  <a:schemeClr val="bg1">
                    <a:lumMod val="50000"/>
                  </a:schemeClr>
                </a:solidFill>
              </a:rPr>
              <a:t>CMS is the entity that identified that we were not charging patients correctly and indicated it must be corrected </a:t>
            </a:r>
            <a:r>
              <a:rPr lang="en-US" sz="1050" dirty="0" smtClean="0">
                <a:solidFill>
                  <a:schemeClr val="bg1">
                    <a:lumMod val="50000"/>
                  </a:schemeClr>
                </a:solidFill>
              </a:rPr>
              <a:t>ASAP. </a:t>
            </a:r>
            <a:r>
              <a:rPr lang="en-US" sz="1050" dirty="0">
                <a:solidFill>
                  <a:schemeClr val="bg1">
                    <a:lumMod val="50000"/>
                  </a:schemeClr>
                </a:solidFill>
              </a:rPr>
              <a:t>If it comes up in an audit again with CMS we could be sanctioned, meaning no new members for at least 6 months and some very large penalty fees. (A conservative estimate is $1 Million….but it could be higher, depending on how many plans/states CMS could potentially sanction</a:t>
            </a:r>
            <a:r>
              <a:rPr lang="en-US" sz="1050" dirty="0" smtClean="0">
                <a:solidFill>
                  <a:schemeClr val="bg1">
                    <a:lumMod val="50000"/>
                  </a:schemeClr>
                </a:solidFill>
              </a:rPr>
              <a:t>). With successful implementation of this project … </a:t>
            </a:r>
            <a:r>
              <a:rPr lang="en-US" sz="1050" dirty="0">
                <a:solidFill>
                  <a:schemeClr val="bg1">
                    <a:lumMod val="50000"/>
                  </a:schemeClr>
                </a:solidFill>
              </a:rPr>
              <a:t/>
            </a:r>
            <a:br>
              <a:rPr lang="en-US" sz="1050" dirty="0">
                <a:solidFill>
                  <a:schemeClr val="bg1">
                    <a:lumMod val="50000"/>
                  </a:schemeClr>
                </a:solidFill>
              </a:rPr>
            </a:br>
            <a:r>
              <a:rPr lang="en-US" sz="1050" dirty="0">
                <a:solidFill>
                  <a:schemeClr val="bg1">
                    <a:lumMod val="50000"/>
                  </a:schemeClr>
                </a:solidFill>
              </a:rPr>
              <a:t>1) L-ORx will be able to add/maintain a new Preferred Diabetic Group List.</a:t>
            </a:r>
            <a:br>
              <a:rPr lang="en-US" sz="1050" dirty="0">
                <a:solidFill>
                  <a:schemeClr val="bg1">
                    <a:lumMod val="50000"/>
                  </a:schemeClr>
                </a:solidFill>
              </a:rPr>
            </a:br>
            <a:r>
              <a:rPr lang="en-US" sz="1050" dirty="0">
                <a:solidFill>
                  <a:schemeClr val="bg1">
                    <a:lumMod val="50000"/>
                  </a:schemeClr>
                </a:solidFill>
              </a:rPr>
              <a:t>2) This will create the correct PA information for Business and will reduce extensive manual work.</a:t>
            </a:r>
            <a:br>
              <a:rPr lang="en-US" sz="1050" dirty="0">
                <a:solidFill>
                  <a:schemeClr val="bg1">
                    <a:lumMod val="50000"/>
                  </a:schemeClr>
                </a:solidFill>
              </a:rPr>
            </a:br>
            <a:r>
              <a:rPr lang="en-US" sz="1050" dirty="0">
                <a:solidFill>
                  <a:schemeClr val="bg1">
                    <a:lumMod val="50000"/>
                  </a:schemeClr>
                </a:solidFill>
              </a:rPr>
              <a:t>3) Monthly Extract will help them to track those member who have moved from Standard MOOP Group List to Preferred Diabetic Group List  and vice </a:t>
            </a:r>
            <a:r>
              <a:rPr lang="en-US" sz="1050" dirty="0" smtClean="0">
                <a:solidFill>
                  <a:schemeClr val="bg1">
                    <a:lumMod val="50000"/>
                  </a:schemeClr>
                </a:solidFill>
              </a:rPr>
              <a:t>versa</a:t>
            </a:r>
          </a:p>
          <a:p>
            <a:pPr marL="117475" indent="-171450" eaLnBrk="0" hangingPunct="0">
              <a:spcAft>
                <a:spcPct val="0"/>
              </a:spcAft>
              <a:buFont typeface="Arial" panose="020B0604020202020204" pitchFamily="34" charset="0"/>
              <a:buChar char="•"/>
              <a:defRPr/>
            </a:pPr>
            <a:endParaRPr lang="en-US" sz="105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117475" indent="-171450" eaLnBrk="0" hangingPunct="0">
              <a:spcAft>
                <a:spcPct val="0"/>
              </a:spcAft>
              <a:buFont typeface="Arial" panose="020B0604020202020204" pitchFamily="34" charset="0"/>
              <a:buChar char="•"/>
              <a:defRPr/>
            </a:pPr>
            <a:r>
              <a:rPr lang="en-US" sz="105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CIRRUS-POLARIS- </a:t>
            </a:r>
            <a:r>
              <a:rPr lang="en-US" sz="1050" b="1"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Accumulators</a:t>
            </a:r>
          </a:p>
          <a:p>
            <a:pPr marL="574675" lvl="1" indent="-171450" eaLnBrk="0" hangingPunct="0">
              <a:spcAft>
                <a:spcPct val="0"/>
              </a:spcAft>
              <a:buFont typeface="Arial" panose="020B0604020202020204" pitchFamily="34" charset="0"/>
              <a:buChar char="•"/>
              <a:defRPr/>
            </a:pPr>
            <a:r>
              <a:rPr lang="en-US" sz="1050" dirty="0" smtClean="0">
                <a:solidFill>
                  <a:schemeClr val="bg1">
                    <a:lumMod val="50000"/>
                  </a:schemeClr>
                </a:solidFill>
              </a:rPr>
              <a:t>Polaris is a a new client, Optum </a:t>
            </a:r>
            <a:r>
              <a:rPr lang="en-US" sz="1050" dirty="0">
                <a:solidFill>
                  <a:schemeClr val="bg1">
                    <a:lumMod val="50000"/>
                  </a:schemeClr>
                </a:solidFill>
              </a:rPr>
              <a:t>RX &amp; Polaris’s Cirrus Medical application will be exchanging all shared (Medical &amp; Pharmacy) accumulator data thru </a:t>
            </a:r>
            <a:r>
              <a:rPr lang="en-US" sz="1050" dirty="0" smtClean="0">
                <a:solidFill>
                  <a:schemeClr val="bg1">
                    <a:lumMod val="50000"/>
                  </a:schemeClr>
                </a:solidFill>
              </a:rPr>
              <a:t>Claims highway </a:t>
            </a:r>
            <a:r>
              <a:rPr lang="en-US" sz="1050" dirty="0">
                <a:solidFill>
                  <a:schemeClr val="bg1">
                    <a:lumMod val="50000"/>
                  </a:schemeClr>
                </a:solidFill>
              </a:rPr>
              <a:t>to sharing </a:t>
            </a:r>
            <a:r>
              <a:rPr lang="en-US" sz="1050" dirty="0" smtClean="0">
                <a:solidFill>
                  <a:schemeClr val="bg1">
                    <a:lumMod val="50000"/>
                  </a:schemeClr>
                </a:solidFill>
              </a:rPr>
              <a:t>accumulators </a:t>
            </a:r>
            <a:r>
              <a:rPr lang="en-US" sz="1050" dirty="0">
                <a:solidFill>
                  <a:schemeClr val="bg1">
                    <a:lumMod val="50000"/>
                  </a:schemeClr>
                </a:solidFill>
              </a:rPr>
              <a:t>by applying Deductible and Out Of Pocket</a:t>
            </a:r>
            <a:r>
              <a:rPr lang="en-US" sz="1050" dirty="0"/>
              <a:t>.</a:t>
            </a:r>
            <a:endParaRPr lang="en-US" sz="1050" b="1"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117475" indent="-171450" eaLnBrk="0" hangingPunct="0">
              <a:spcAft>
                <a:spcPct val="0"/>
              </a:spcAft>
              <a:buFont typeface="Arial" panose="020B0604020202020204" pitchFamily="34" charset="0"/>
              <a:buChar char="•"/>
              <a:defRPr/>
            </a:pPr>
            <a:endParaRPr lang="en-US" sz="105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117475" indent="-171450" eaLnBrk="0" hangingPunct="0">
              <a:spcAft>
                <a:spcPct val="0"/>
              </a:spcAft>
              <a:buFont typeface="Arial" panose="020B0604020202020204" pitchFamily="34" charset="0"/>
              <a:buChar char="•"/>
              <a:defRPr/>
            </a:pPr>
            <a:r>
              <a:rPr lang="en-US" sz="1050" b="1"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CAMS </a:t>
            </a:r>
            <a:r>
              <a:rPr lang="en-US" sz="1050" b="1"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BCD Travel industries Group</a:t>
            </a:r>
          </a:p>
          <a:p>
            <a:pPr marL="574675" indent="-171450" eaLnBrk="0" hangingPunct="0">
              <a:spcAft>
                <a:spcPct val="0"/>
              </a:spcAft>
              <a:buFont typeface="Arial" panose="020B0604020202020204" pitchFamily="34" charset="0"/>
              <a:buChar char="•"/>
              <a:defRPr/>
            </a:pPr>
            <a:r>
              <a:rPr lang="en-US" sz="1050" dirty="0">
                <a:solidFill>
                  <a:schemeClr val="bg1">
                    <a:lumMod val="50000"/>
                  </a:schemeClr>
                </a:solidFill>
              </a:rPr>
              <a:t>Currently CAMS connects only with Book2 via B2B </a:t>
            </a:r>
            <a:r>
              <a:rPr lang="en-US" sz="1050" dirty="0" smtClean="0">
                <a:solidFill>
                  <a:schemeClr val="bg1">
                    <a:lumMod val="50000"/>
                  </a:schemeClr>
                </a:solidFill>
              </a:rPr>
              <a:t>MQ. This </a:t>
            </a:r>
            <a:r>
              <a:rPr lang="en-US" sz="1050" dirty="0">
                <a:solidFill>
                  <a:schemeClr val="bg1">
                    <a:lumMod val="50000"/>
                  </a:schemeClr>
                </a:solidFill>
              </a:rPr>
              <a:t>project exists to route CAMS inbound transactions to BOOK1 and support building and maintaining multiple solutions for accumulator exchange files for CAMS to support the OptumRx carve-out client arrangements</a:t>
            </a:r>
          </a:p>
          <a:p>
            <a:pPr marL="860425" lvl="1" eaLnBrk="0" hangingPunct="0">
              <a:spcAft>
                <a:spcPct val="0"/>
              </a:spcAft>
              <a:defRPr/>
            </a:pPr>
            <a:endParaRPr lang="en-US" sz="8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1" y="478297"/>
            <a:ext cx="6853239" cy="305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solidFill>
                  <a:srgbClr val="63666A"/>
                </a:solidFill>
                <a:cs typeface="Calibri" panose="020F0502020204030204" pitchFamily="34" charset="0"/>
              </a:rPr>
              <a:t>External interfaces – Major Accomplishments and Functions</a:t>
            </a:r>
            <a:endParaRPr lang="en-US" kern="0" dirty="0">
              <a:solidFill>
                <a:srgbClr val="FF0000"/>
              </a:solidFill>
              <a:cs typeface="Calibri" panose="020F050202020403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8674825"/>
              </p:ext>
            </p:extLst>
          </p:nvPr>
        </p:nvGraphicFramePr>
        <p:xfrm>
          <a:off x="457200" y="1264920"/>
          <a:ext cx="1730920" cy="518160"/>
        </p:xfrm>
        <a:graphic>
          <a:graphicData uri="http://schemas.openxmlformats.org/drawingml/2006/table">
            <a:tbl>
              <a:tblPr firstRow="1" bandRow="1">
                <a:tableStyleId>{5940675A-B579-460E-94D1-54222C63F5DA}</a:tableStyleId>
              </a:tblPr>
              <a:tblGrid>
                <a:gridCol w="1730920"/>
              </a:tblGrid>
              <a:tr h="259080">
                <a:tc>
                  <a:txBody>
                    <a:bodyPr/>
                    <a:lstStyle/>
                    <a:p>
                      <a:r>
                        <a:rPr lang="en-US" sz="1100" b="1" dirty="0" smtClean="0">
                          <a:latin typeface="Calibri" panose="020F0502020204030204" pitchFamily="34" charset="0"/>
                        </a:rPr>
                        <a:t>PROJECTS</a:t>
                      </a:r>
                      <a:endParaRPr lang="en-US" sz="1100" b="1" dirty="0">
                        <a:latin typeface="Calibri" panose="020F0502020204030204" pitchFamily="34" charset="0"/>
                      </a:endParaRPr>
                    </a:p>
                  </a:txBody>
                  <a:tcPr/>
                </a:tc>
              </a:tr>
              <a:tr h="259080">
                <a:tc>
                  <a:txBody>
                    <a:bodyPr/>
                    <a:lstStyle/>
                    <a:p>
                      <a:r>
                        <a:rPr lang="en-US" sz="1100" dirty="0" smtClean="0">
                          <a:latin typeface="Calibri" panose="020F0502020204030204" pitchFamily="34" charset="0"/>
                        </a:rPr>
                        <a:t>28</a:t>
                      </a:r>
                      <a:endParaRPr lang="en-US" sz="1100" dirty="0">
                        <a:latin typeface="Calibri" panose="020F0502020204030204" pitchFamily="34" charset="0"/>
                      </a:endParaRPr>
                    </a:p>
                  </a:txBody>
                  <a:tcPr/>
                </a:tc>
              </a:tr>
            </a:tbl>
          </a:graphicData>
        </a:graphic>
      </p:graphicFrame>
    </p:spTree>
    <p:extLst>
      <p:ext uri="{BB962C8B-B14F-4D97-AF65-F5344CB8AC3E}">
        <p14:creationId xmlns:p14="http://schemas.microsoft.com/office/powerpoint/2010/main" val="120332889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a:spLocks/>
          </p:cNvSpPr>
          <p:nvPr/>
        </p:nvSpPr>
        <p:spPr bwMode="auto">
          <a:xfrm>
            <a:off x="461961" y="478297"/>
            <a:ext cx="6853239" cy="305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solidFill>
                  <a:srgbClr val="63666A"/>
                </a:solidFill>
                <a:cs typeface="Calibri" panose="020F0502020204030204" pitchFamily="34" charset="0"/>
              </a:rPr>
              <a:t>External Interface – Initiatives, Challenges, Lessons learnt</a:t>
            </a:r>
            <a:endParaRPr lang="en-US" kern="0" dirty="0">
              <a:solidFill>
                <a:srgbClr val="FF0000"/>
              </a:solidFill>
              <a:cs typeface="Calibri" panose="020F0502020204030204" pitchFamily="34" charset="0"/>
            </a:endParaRPr>
          </a:p>
        </p:txBody>
      </p:sp>
      <p:sp>
        <p:nvSpPr>
          <p:cNvPr id="35" name="Flowchart: Alternate Process 34"/>
          <p:cNvSpPr/>
          <p:nvPr/>
        </p:nvSpPr>
        <p:spPr bwMode="auto">
          <a:xfrm>
            <a:off x="342900" y="1828800"/>
            <a:ext cx="621542" cy="13716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b="1" dirty="0" smtClean="0">
                <a:solidFill>
                  <a:srgbClr val="63666A">
                    <a:lumMod val="50000"/>
                  </a:srgbClr>
                </a:solidFill>
                <a:latin typeface="Calibri" panose="020F0502020204030204" pitchFamily="34" charset="0"/>
              </a:rPr>
              <a:t>Challenges</a:t>
            </a:r>
            <a:endParaRPr lang="en-US" b="1" dirty="0">
              <a:solidFill>
                <a:srgbClr val="63666A">
                  <a:lumMod val="50000"/>
                </a:srgbClr>
              </a:solidFill>
              <a:latin typeface="Calibri" panose="020F0502020204030204" pitchFamily="34" charset="0"/>
            </a:endParaRPr>
          </a:p>
        </p:txBody>
      </p:sp>
      <p:sp>
        <p:nvSpPr>
          <p:cNvPr id="36" name="Flowchart: Alternate Process 35"/>
          <p:cNvSpPr/>
          <p:nvPr/>
        </p:nvSpPr>
        <p:spPr bwMode="auto">
          <a:xfrm>
            <a:off x="328056" y="3962400"/>
            <a:ext cx="621542" cy="13716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b="1" dirty="0" smtClean="0">
                <a:solidFill>
                  <a:srgbClr val="63666A">
                    <a:lumMod val="50000"/>
                  </a:srgbClr>
                </a:solidFill>
                <a:latin typeface="Calibri" panose="020F0502020204030204" pitchFamily="34" charset="0"/>
              </a:rPr>
              <a:t>Lessons Learnt</a:t>
            </a:r>
            <a:endParaRPr lang="en-US" b="1" dirty="0">
              <a:solidFill>
                <a:srgbClr val="63666A">
                  <a:lumMod val="50000"/>
                </a:srgbClr>
              </a:solidFill>
              <a:latin typeface="Calibri" panose="020F0502020204030204" pitchFamily="34" charset="0"/>
            </a:endParaRPr>
          </a:p>
        </p:txBody>
      </p:sp>
      <p:sp>
        <p:nvSpPr>
          <p:cNvPr id="37" name="Flowchart: Alternate Process 36"/>
          <p:cNvSpPr/>
          <p:nvPr/>
        </p:nvSpPr>
        <p:spPr bwMode="auto">
          <a:xfrm>
            <a:off x="987698" y="4038600"/>
            <a:ext cx="7696200" cy="13716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5746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rPr>
              <a:t>Most of the defects are non-value added and to avoid such defects we have started a process where QA and Dev team can have a weekly call on defect status and also before logging any defect QA team should confirm with respective Dev team first.</a:t>
            </a:r>
          </a:p>
        </p:txBody>
      </p:sp>
      <p:sp>
        <p:nvSpPr>
          <p:cNvPr id="38" name="Flowchart: Alternate Process 37"/>
          <p:cNvSpPr/>
          <p:nvPr/>
        </p:nvSpPr>
        <p:spPr bwMode="auto">
          <a:xfrm>
            <a:off x="1066800" y="1854529"/>
            <a:ext cx="7696200" cy="13716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574675" lvl="1" indent="-171450" eaLnBrk="0" hangingPunct="0">
              <a:spcAft>
                <a:spcPct val="0"/>
              </a:spcAft>
              <a:buFont typeface="Arial" panose="020B0604020202020204" pitchFamily="34" charset="0"/>
              <a:buChar char="•"/>
              <a:defRPr/>
            </a:pPr>
            <a:endPar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lvl="1" indent="-171450" eaLnBrk="0" hangingPunct="0">
              <a:spcAft>
                <a:spcPct val="0"/>
              </a:spcAft>
              <a:buFont typeface="Arial" panose="020B0604020202020204" pitchFamily="34" charset="0"/>
              <a:buChar char="•"/>
              <a:defRPr/>
            </a:pP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5746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In L-CTRx for PAS testing  RxClaim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Services are not working consistently. PAS is receiving Connectivity errors frequently. Due to which PAS Unit Testing, QA Testing and Debugging of QA issues are on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Risk. We need a process where RxClaim dev team should be notified before the services are down from MQ team. </a:t>
            </a: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1031875" lvl="2" indent="-171450" eaLnBrk="0" hangingPunct="0">
              <a:spcAft>
                <a:spcPct val="0"/>
              </a:spcAft>
              <a:buFont typeface="Arial" panose="020B0604020202020204" pitchFamily="34" charset="0"/>
              <a:buChar char="•"/>
              <a:defRPr/>
            </a:pPr>
            <a:endPar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a:p>
            <a:pPr marL="1031875" lvl="2" indent="-171450" eaLnBrk="0" hangingPunct="0">
              <a:spcAft>
                <a:spcPct val="0"/>
              </a:spcAft>
              <a:buFont typeface="Arial" panose="020B0604020202020204" pitchFamily="34" charset="0"/>
              <a:buChar char="•"/>
              <a:defRPr/>
            </a:pPr>
            <a:endPar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p:txBody>
      </p:sp>
    </p:spTree>
    <p:extLst>
      <p:ext uri="{BB962C8B-B14F-4D97-AF65-F5344CB8AC3E}">
        <p14:creationId xmlns:p14="http://schemas.microsoft.com/office/powerpoint/2010/main" val="240919301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57200" y="885384"/>
            <a:ext cx="2819400" cy="29571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a:solidFill>
                  <a:srgbClr val="FFFFFF"/>
                </a:solidFill>
              </a:rPr>
              <a:t>Sprint Details</a:t>
            </a:r>
          </a:p>
        </p:txBody>
      </p:sp>
      <p:sp>
        <p:nvSpPr>
          <p:cNvPr id="3" name="Flowchart: Alternate Process 2"/>
          <p:cNvSpPr/>
          <p:nvPr/>
        </p:nvSpPr>
        <p:spPr bwMode="auto">
          <a:xfrm>
            <a:off x="410001" y="3782711"/>
            <a:ext cx="621542" cy="1272327"/>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a:solidFill>
                  <a:srgbClr val="63666A">
                    <a:lumMod val="50000"/>
                  </a:srgbClr>
                </a:solidFill>
                <a:latin typeface="Calibri" panose="020F0502020204030204" pitchFamily="34" charset="0"/>
              </a:rPr>
              <a:t>Major Functional Impact</a:t>
            </a:r>
          </a:p>
        </p:txBody>
      </p:sp>
      <p:sp>
        <p:nvSpPr>
          <p:cNvPr id="30" name="Flowchart: Alternate Process 29"/>
          <p:cNvSpPr/>
          <p:nvPr/>
        </p:nvSpPr>
        <p:spPr bwMode="auto">
          <a:xfrm>
            <a:off x="1031543" y="3810007"/>
            <a:ext cx="7696200" cy="1272327"/>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5746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Total of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5 Sprints delivered with 60 user stories.  254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Story points completed successfully without any issues on combination of both the teams </a:t>
            </a:r>
          </a:p>
          <a:p>
            <a:pPr marL="574675" lvl="1" indent="-171450" eaLnBrk="0" hangingPunct="0">
              <a:spcAft>
                <a:spcPct val="0"/>
              </a:spcAft>
              <a:buFont typeface="Arial" panose="020B0604020202020204" pitchFamily="34" charset="0"/>
              <a:buChar char="•"/>
              <a:defRPr/>
            </a:pP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Sprint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6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is in progress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a:t>
            </a:r>
          </a:p>
          <a:p>
            <a:pPr marL="5746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In Sprint 1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t</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eam was working on virtual desktop , but later on with team effort and knowledge we  were able to move to local network which in turn  result  in delivery of more user stories and story points</a:t>
            </a: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1989737700"/>
              </p:ext>
            </p:extLst>
          </p:nvPr>
        </p:nvGraphicFramePr>
        <p:xfrm>
          <a:off x="563428" y="5181601"/>
          <a:ext cx="8123372" cy="1087883"/>
        </p:xfrm>
        <a:graphic>
          <a:graphicData uri="http://schemas.openxmlformats.org/drawingml/2006/table">
            <a:tbl>
              <a:tblPr firstRow="1" bandRow="1">
                <a:tableStyleId>{5940675A-B579-460E-94D1-54222C63F5DA}</a:tableStyleId>
              </a:tblPr>
              <a:tblGrid>
                <a:gridCol w="4061686"/>
                <a:gridCol w="4061686"/>
              </a:tblGrid>
              <a:tr h="335288">
                <a:tc>
                  <a:txBody>
                    <a:bodyPr/>
                    <a:lstStyle/>
                    <a:p>
                      <a:pPr algn="ctr"/>
                      <a:r>
                        <a:rPr lang="en-US" sz="1600" b="1" dirty="0" smtClean="0">
                          <a:solidFill>
                            <a:schemeClr val="bg1"/>
                          </a:solidFill>
                          <a:latin typeface="Calibri" panose="020F0502020204030204" pitchFamily="34" charset="0"/>
                        </a:rPr>
                        <a:t>Accomplishments</a:t>
                      </a:r>
                      <a:endParaRPr lang="en-US" sz="1600" b="1" dirty="0">
                        <a:solidFill>
                          <a:schemeClr val="bg1"/>
                        </a:solidFill>
                        <a:latin typeface="Calibri" panose="020F0502020204030204" pitchFamily="34" charset="0"/>
                      </a:endParaRPr>
                    </a:p>
                  </a:txBody>
                  <a:tcPr marL="91437" marR="91437" marT="45724" marB="45724">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1" dirty="0" smtClean="0">
                          <a:solidFill>
                            <a:schemeClr val="bg1"/>
                          </a:solidFill>
                          <a:latin typeface="Calibri" panose="020F0502020204030204" pitchFamily="34" charset="0"/>
                        </a:rPr>
                        <a:t>Risks /Challenges/ Issues</a:t>
                      </a:r>
                      <a:endParaRPr lang="en-US" sz="1600" b="1" dirty="0">
                        <a:solidFill>
                          <a:schemeClr val="bg1"/>
                        </a:solidFill>
                        <a:latin typeface="Calibri" panose="020F0502020204030204" pitchFamily="34" charset="0"/>
                      </a:endParaRPr>
                    </a:p>
                  </a:txBody>
                  <a:tcPr marL="91437" marR="91437" marT="45724" marB="45724">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r>
              <a:tr h="752595">
                <a:tc>
                  <a:txBody>
                    <a:bodyPr/>
                    <a:lstStyle/>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Successful completion of 5 sprints without any issues in UAT</a:t>
                      </a:r>
                    </a:p>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Recognition from client for delivering using Agile and faster response time</a:t>
                      </a:r>
                    </a:p>
                  </a:txBody>
                  <a:tcPr marL="91437" marR="91437" marT="45724" marB="45724">
                    <a:lnL w="12700" cmpd="sng">
                      <a:noFill/>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aseline="0" dirty="0" smtClean="0">
                          <a:solidFill>
                            <a:schemeClr val="bg1">
                              <a:lumMod val="50000"/>
                            </a:schemeClr>
                          </a:solidFill>
                          <a:latin typeface="Calibri" panose="020F0502020204030204" pitchFamily="34" charset="0"/>
                        </a:rPr>
                        <a:t>Gaps between onshore and offshore  regarding understanding of Agile methodology</a:t>
                      </a:r>
                    </a:p>
                  </a:txBody>
                  <a:tcPr marL="91437" marR="91437" marT="45724" marB="45724">
                    <a:lnL w="12700" cap="flat" cmpd="sng" algn="ctr">
                      <a:solidFill>
                        <a:schemeClr val="bg1">
                          <a:lumMod val="6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
        <p:nvSpPr>
          <p:cNvPr id="32" name="Title 1"/>
          <p:cNvSpPr txBox="1">
            <a:spLocks/>
          </p:cNvSpPr>
          <p:nvPr/>
        </p:nvSpPr>
        <p:spPr bwMode="auto">
          <a:xfrm>
            <a:off x="461964" y="172707"/>
            <a:ext cx="560404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solidFill>
                  <a:srgbClr val="63666A"/>
                </a:solidFill>
                <a:cs typeface="Calibri" panose="020F0502020204030204" pitchFamily="34" charset="0"/>
              </a:rPr>
              <a:t>RxSupport Redesigning (Optumizers)</a:t>
            </a:r>
            <a:endParaRPr lang="en-US" kern="0" dirty="0">
              <a:solidFill>
                <a:srgbClr val="FF0000"/>
              </a:solidFill>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929866158"/>
              </p:ext>
            </p:extLst>
          </p:nvPr>
        </p:nvGraphicFramePr>
        <p:xfrm>
          <a:off x="516012" y="1296640"/>
          <a:ext cx="3657600" cy="2366013"/>
        </p:xfrm>
        <a:graphic>
          <a:graphicData uri="http://schemas.openxmlformats.org/drawingml/2006/table">
            <a:tbl>
              <a:tblPr>
                <a:tableStyleId>{5C22544A-7EE6-4342-B048-85BDC9FD1C3A}</a:tableStyleId>
              </a:tblPr>
              <a:tblGrid>
                <a:gridCol w="609600"/>
                <a:gridCol w="609600"/>
                <a:gridCol w="609600"/>
                <a:gridCol w="609600"/>
                <a:gridCol w="609600"/>
                <a:gridCol w="609600"/>
              </a:tblGrid>
              <a:tr h="190500">
                <a:tc gridSpan="6">
                  <a:txBody>
                    <a:bodyPr/>
                    <a:lstStyle/>
                    <a:p>
                      <a:pPr algn="ctr" fontAlgn="b"/>
                      <a:r>
                        <a:rPr lang="en-US" sz="1100" b="1" u="none" strike="noStrike" dirty="0">
                          <a:solidFill>
                            <a:schemeClr val="tx1"/>
                          </a:solidFill>
                          <a:effectLst/>
                          <a:latin typeface="Calibri" panose="020F0502020204030204" pitchFamily="34" charset="0"/>
                        </a:rPr>
                        <a:t>Team </a:t>
                      </a:r>
                      <a:r>
                        <a:rPr lang="en-US" sz="1100" b="1" u="none" strike="noStrike" dirty="0" smtClean="0">
                          <a:solidFill>
                            <a:schemeClr val="tx1"/>
                          </a:solidFill>
                          <a:effectLst/>
                          <a:latin typeface="Calibri" panose="020F0502020204030204" pitchFamily="34" charset="0"/>
                        </a:rPr>
                        <a:t>Optumizers</a:t>
                      </a:r>
                      <a:endParaRPr lang="en-US" sz="1100" b="1" i="0" u="none" strike="noStrike" dirty="0">
                        <a:solidFill>
                          <a:schemeClr val="tx1"/>
                        </a:solidFill>
                        <a:effectLst/>
                        <a:latin typeface="Calibri" panose="020F0502020204030204" pitchFamily="34" charset="0"/>
                      </a:endParaRPr>
                    </a:p>
                  </a:txBody>
                  <a:tcPr marL="9525" marR="9525" marT="9525" marB="0" anchor="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12445">
                <a:tc>
                  <a:txBody>
                    <a:bodyPr/>
                    <a:lstStyle/>
                    <a:p>
                      <a:pPr algn="ctr" fontAlgn="t"/>
                      <a:r>
                        <a:rPr lang="en-US" sz="1100" u="none" strike="noStrike" dirty="0">
                          <a:solidFill>
                            <a:schemeClr val="tx1"/>
                          </a:solidFill>
                          <a:effectLst/>
                          <a:latin typeface="Calibri" panose="020F0502020204030204" pitchFamily="34" charset="0"/>
                        </a:rPr>
                        <a:t> </a:t>
                      </a:r>
                      <a:endParaRPr lang="en-US" sz="1100" b="0" i="0" u="none" strike="noStrike" dirty="0">
                        <a:solidFill>
                          <a:schemeClr val="tx1"/>
                        </a:solidFill>
                        <a:effectLst/>
                        <a:latin typeface="Calibri" panose="020F0502020204030204" pitchFamily="34" charset="0"/>
                      </a:endParaRPr>
                    </a:p>
                  </a:txBody>
                  <a:tcPr marL="9525" marR="9525" marT="9525" marB="0">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Start</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End</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Planned Stories</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Accepted Stories</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Delivered Story Points</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r>
              <a:tr h="344805">
                <a:tc>
                  <a:txBody>
                    <a:bodyPr/>
                    <a:lstStyle/>
                    <a:p>
                      <a:pPr algn="ctr" fontAlgn="ctr"/>
                      <a:r>
                        <a:rPr lang="en-US" sz="1100" b="1" u="none" strike="noStrike" dirty="0">
                          <a:solidFill>
                            <a:schemeClr val="tx1"/>
                          </a:solidFill>
                          <a:effectLst/>
                          <a:latin typeface="Calibri" panose="020F0502020204030204" pitchFamily="34" charset="0"/>
                        </a:rPr>
                        <a:t>Sprint 1</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6-Nov-17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18-Nov-17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9</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9</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30</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r>
              <a:tr h="344805">
                <a:tc>
                  <a:txBody>
                    <a:bodyPr/>
                    <a:lstStyle/>
                    <a:p>
                      <a:pPr algn="ctr" fontAlgn="ctr"/>
                      <a:r>
                        <a:rPr lang="en-US" sz="1100" b="1" u="none" strike="noStrike" dirty="0">
                          <a:solidFill>
                            <a:schemeClr val="tx1"/>
                          </a:solidFill>
                          <a:effectLst/>
                          <a:latin typeface="Calibri" panose="020F0502020204030204" pitchFamily="34" charset="0"/>
                        </a:rPr>
                        <a:t>Sprint 2</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20-Nov-17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2-Dec-17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15</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15</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66</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r>
              <a:tr h="209551">
                <a:tc>
                  <a:txBody>
                    <a:bodyPr/>
                    <a:lstStyle/>
                    <a:p>
                      <a:pPr algn="ctr" fontAlgn="ctr"/>
                      <a:r>
                        <a:rPr lang="en-US" sz="1100" b="1" u="none" strike="noStrike" dirty="0">
                          <a:solidFill>
                            <a:schemeClr val="tx1"/>
                          </a:solidFill>
                          <a:effectLst/>
                          <a:latin typeface="Calibri" panose="020F0502020204030204" pitchFamily="34" charset="0"/>
                        </a:rPr>
                        <a:t>Sprint 3</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4-Dec-17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16-Dec-17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13</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13</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51</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r>
              <a:tr h="344805">
                <a:tc>
                  <a:txBody>
                    <a:bodyPr/>
                    <a:lstStyle/>
                    <a:p>
                      <a:pPr algn="ctr" fontAlgn="ctr"/>
                      <a:r>
                        <a:rPr lang="en-US" sz="1100" b="1" u="none" strike="noStrike" dirty="0">
                          <a:solidFill>
                            <a:schemeClr val="tx1"/>
                          </a:solidFill>
                          <a:effectLst/>
                          <a:latin typeface="Calibri" panose="020F0502020204030204" pitchFamily="34" charset="0"/>
                        </a:rPr>
                        <a:t>Sprint 4</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18-Dec-17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29-Dec-17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14</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14</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79</a:t>
                      </a:r>
                    </a:p>
                    <a:p>
                      <a:pPr marL="0" algn="ctr" defTabSz="457200" rtl="0" eaLnBrk="1" fontAlgn="ctr" latinLnBrk="0" hangingPunct="1"/>
                      <a:endParaRPr lang="en-US" sz="1100" b="0" i="0" u="none" strike="noStrike" kern="1200" dirty="0">
                        <a:solidFill>
                          <a:schemeClr val="tx1"/>
                        </a:solidFill>
                        <a:effectLst/>
                        <a:latin typeface="Calibri" panose="020F0502020204030204" pitchFamily="34" charset="0"/>
                        <a:ea typeface="+mn-ea"/>
                        <a:cs typeface="+mn-cs"/>
                      </a:endParaRPr>
                    </a:p>
                  </a:txBody>
                  <a:tcPr marL="9525" marR="9525" marT="9525" marB="0" anchor="ctr" anchorCtr="1">
                    <a:solidFill>
                      <a:schemeClr val="tx2">
                        <a:lumMod val="20000"/>
                        <a:lumOff val="80000"/>
                      </a:schemeClr>
                    </a:solidFill>
                  </a:tcPr>
                </a:tc>
              </a:tr>
              <a:tr h="209551">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1" u="none" strike="noStrike" dirty="0" smtClean="0">
                          <a:solidFill>
                            <a:schemeClr val="tx1"/>
                          </a:solidFill>
                          <a:effectLst/>
                          <a:latin typeface="Calibri" panose="020F0502020204030204" pitchFamily="34" charset="0"/>
                        </a:rPr>
                        <a:t>Sprint 5</a:t>
                      </a:r>
                      <a:endParaRPr lang="en-US" sz="1100" b="1" i="0" u="none" strike="noStrike" dirty="0" smtClean="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02-Jan-18</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13-Jan-18</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9</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8</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28</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r>
              <a:tr h="209551">
                <a:tc>
                  <a:txBody>
                    <a:bodyPr/>
                    <a:lstStyle/>
                    <a:p>
                      <a:pPr algn="ctr" fontAlgn="b"/>
                      <a:endParaRPr lang="en-US" sz="11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1100" b="1" u="none" strike="noStrike" dirty="0">
                          <a:solidFill>
                            <a:schemeClr val="tx1"/>
                          </a:solidFill>
                          <a:effectLst/>
                          <a:latin typeface="Calibri" panose="020F0502020204030204" pitchFamily="34" charset="0"/>
                        </a:rPr>
                        <a:t>Total</a:t>
                      </a:r>
                      <a:endParaRPr lang="en-US" sz="1100" b="1" i="0" u="none" strike="noStrike" dirty="0">
                        <a:solidFill>
                          <a:schemeClr val="tx1"/>
                        </a:solidFill>
                        <a:effectLst/>
                        <a:latin typeface="Calibri" panose="020F0502020204030204" pitchFamily="34" charset="0"/>
                      </a:endParaRPr>
                    </a:p>
                  </a:txBody>
                  <a:tcPr marL="9525" marR="9525" marT="9525" marB="0" anchor="ctr">
                    <a:solidFill>
                      <a:srgbClr val="92D050"/>
                    </a:solidFill>
                  </a:tcPr>
                </a:tc>
                <a:tc>
                  <a:txBody>
                    <a:bodyPr/>
                    <a:lstStyle/>
                    <a:p>
                      <a:pPr algn="ctr" fontAlgn="ctr"/>
                      <a:r>
                        <a:rPr lang="en-US" sz="1100" b="1" i="0" u="none" strike="noStrike" dirty="0" smtClean="0">
                          <a:solidFill>
                            <a:schemeClr val="tx1"/>
                          </a:solidFill>
                          <a:effectLst/>
                          <a:latin typeface="Calibri" panose="020F0502020204030204" pitchFamily="34" charset="0"/>
                        </a:rPr>
                        <a:t>60</a:t>
                      </a:r>
                      <a:endParaRPr lang="en-US" sz="1100" b="1" i="0" u="none" strike="noStrike" dirty="0">
                        <a:solidFill>
                          <a:schemeClr val="tx1"/>
                        </a:solidFill>
                        <a:effectLst/>
                        <a:latin typeface="Calibri" panose="020F0502020204030204" pitchFamily="34" charset="0"/>
                      </a:endParaRPr>
                    </a:p>
                  </a:txBody>
                  <a:tcPr marL="9525" marR="9525" marT="9525" marB="0" anchor="ctr">
                    <a:solidFill>
                      <a:srgbClr val="92D050"/>
                    </a:solidFill>
                  </a:tcPr>
                </a:tc>
                <a:tc>
                  <a:txBody>
                    <a:bodyPr/>
                    <a:lstStyle/>
                    <a:p>
                      <a:pPr algn="ctr" fontAlgn="ctr"/>
                      <a:r>
                        <a:rPr lang="en-US" sz="1100" b="1" i="0" u="none" strike="noStrike" dirty="0" smtClean="0">
                          <a:solidFill>
                            <a:schemeClr val="tx1"/>
                          </a:solidFill>
                          <a:effectLst/>
                          <a:latin typeface="Calibri" panose="020F0502020204030204" pitchFamily="34" charset="0"/>
                        </a:rPr>
                        <a:t>59</a:t>
                      </a:r>
                      <a:endParaRPr lang="en-US" sz="1100" b="1" i="0" u="none" strike="noStrike" dirty="0">
                        <a:solidFill>
                          <a:schemeClr val="tx1"/>
                        </a:solidFill>
                        <a:effectLst/>
                        <a:latin typeface="Calibri" panose="020F0502020204030204" pitchFamily="34" charset="0"/>
                      </a:endParaRPr>
                    </a:p>
                  </a:txBody>
                  <a:tcPr marL="9525" marR="9525" marT="9525" marB="0" anchor="ctr">
                    <a:solidFill>
                      <a:srgbClr val="92D050"/>
                    </a:solidFill>
                  </a:tcPr>
                </a:tc>
                <a:tc>
                  <a:txBody>
                    <a:bodyPr/>
                    <a:lstStyle/>
                    <a:p>
                      <a:pPr algn="ctr" fontAlgn="ctr"/>
                      <a:r>
                        <a:rPr lang="en-US" sz="1100" b="1" i="0" u="none" strike="noStrike" dirty="0" smtClean="0">
                          <a:solidFill>
                            <a:schemeClr val="tx1"/>
                          </a:solidFill>
                          <a:effectLst/>
                          <a:latin typeface="Calibri" panose="020F0502020204030204" pitchFamily="34" charset="0"/>
                        </a:rPr>
                        <a:t>254</a:t>
                      </a:r>
                      <a:endParaRPr lang="en-US" sz="1100" b="1" i="0" u="none" strike="noStrike" dirty="0">
                        <a:solidFill>
                          <a:schemeClr val="tx1"/>
                        </a:solidFill>
                        <a:effectLst/>
                        <a:latin typeface="Calibri" panose="020F0502020204030204" pitchFamily="34" charset="0"/>
                      </a:endParaRPr>
                    </a:p>
                  </a:txBody>
                  <a:tcPr marL="9525" marR="9525" marT="9525" marB="0" anchor="ctr">
                    <a:solidFill>
                      <a:srgbClr val="92D050"/>
                    </a:solidFill>
                  </a:tcPr>
                </a:tc>
              </a:tr>
            </a:tbl>
          </a:graphicData>
        </a:graphic>
      </p:graphicFrame>
      <p:pic>
        <p:nvPicPr>
          <p:cNvPr id="22530" name="Picture 1" descr="cid:image002.png@01D38E09.76E2A0D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0" y="885381"/>
            <a:ext cx="4155743" cy="277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Callout 1"/>
          <p:cNvSpPr/>
          <p:nvPr/>
        </p:nvSpPr>
        <p:spPr bwMode="auto">
          <a:xfrm>
            <a:off x="7542662" y="1033243"/>
            <a:ext cx="1371600" cy="816308"/>
          </a:xfrm>
          <a:prstGeom prst="wedgeEllipseCallout">
            <a:avLst>
              <a:gd name="adj1" fmla="val -25808"/>
              <a:gd name="adj2" fmla="val 77547"/>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200" b="1" dirty="0">
                <a:solidFill>
                  <a:srgbClr val="FF0000"/>
                </a:solidFill>
                <a:latin typeface="Calibri" panose="020F0502020204030204" pitchFamily="34" charset="0"/>
                <a:ea typeface="Arial Unicode MS" charset="0"/>
                <a:cs typeface="Arial Unicode MS" charset="0"/>
              </a:rPr>
              <a:t>SP delivered in last 5 </a:t>
            </a:r>
            <a:r>
              <a:rPr lang="en-US" sz="1200" b="1" dirty="0" smtClean="0">
                <a:solidFill>
                  <a:srgbClr val="FF0000"/>
                </a:solidFill>
                <a:latin typeface="Calibri" panose="020F0502020204030204" pitchFamily="34" charset="0"/>
                <a:ea typeface="Arial Unicode MS" charset="0"/>
                <a:cs typeface="Arial Unicode MS" charset="0"/>
              </a:rPr>
              <a:t>Sprints</a:t>
            </a:r>
            <a:endParaRPr lang="en-US" sz="1200" b="1" dirty="0">
              <a:solidFill>
                <a:srgbClr val="FF0000"/>
              </a:solidFill>
              <a:latin typeface="Calibri" panose="020F0502020204030204" pitchFamily="34" charset="0"/>
              <a:ea typeface="Arial Unicode MS" charset="0"/>
              <a:cs typeface="Arial Unicode MS" charset="0"/>
            </a:endParaRPr>
          </a:p>
        </p:txBody>
      </p:sp>
    </p:spTree>
    <p:extLst>
      <p:ext uri="{BB962C8B-B14F-4D97-AF65-F5344CB8AC3E}">
        <p14:creationId xmlns:p14="http://schemas.microsoft.com/office/powerpoint/2010/main" val="108693402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860425" lvl="1" eaLnBrk="0" hangingPunct="0">
              <a:spcAft>
                <a:spcPct val="0"/>
              </a:spcAft>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403225" lvl="1" eaLnBrk="0" hangingPunct="0">
              <a:spcAft>
                <a:spcPct val="0"/>
              </a:spcAft>
              <a:defRPr/>
            </a:pPr>
            <a:r>
              <a:rPr lang="en-US" sz="1100" b="1" dirty="0">
                <a:latin typeface="Calibri" panose="020F0502020204030204" pitchFamily="34" charset="0"/>
                <a:ea typeface="Segoe UI" panose="020B0502040204020203" pitchFamily="34" charset="0"/>
                <a:cs typeface="Calibri" panose="020F0502020204030204" pitchFamily="34" charset="0"/>
              </a:rPr>
              <a:t>CBS </a:t>
            </a:r>
            <a:r>
              <a:rPr lang="en-US" sz="1100" b="1" dirty="0" smtClean="0">
                <a:latin typeface="Calibri" panose="020F0502020204030204" pitchFamily="34" charset="0"/>
                <a:ea typeface="Segoe UI" panose="020B0502040204020203" pitchFamily="34" charset="0"/>
                <a:cs typeface="Calibri" panose="020F0502020204030204" pitchFamily="34" charset="0"/>
              </a:rPr>
              <a:t>COR2 Project</a:t>
            </a:r>
          </a:p>
          <a:p>
            <a:pPr marL="1031875" lvl="1" indent="-171450" eaLnBrk="0" hangingPunct="0">
              <a:spcAft>
                <a:spcPct val="0"/>
              </a:spcAft>
              <a:buFont typeface="Arial" panose="020B0604020202020204" pitchFamily="34" charset="0"/>
              <a:buChar char="•"/>
              <a:defRPr/>
            </a:pPr>
            <a:r>
              <a:rPr lang="en-US" sz="1100" dirty="0">
                <a:latin typeface="Calibri" panose="020F0502020204030204" pitchFamily="34" charset="0"/>
                <a:ea typeface="Segoe UI" panose="020B0502040204020203" pitchFamily="34" charset="0"/>
                <a:cs typeface="Calibri" panose="020F0502020204030204" pitchFamily="34" charset="0"/>
              </a:rPr>
              <a:t>Migrating Internal OptumRx Clients from current L-Orx system to CBS billing system and supporting the current billing and reporting requirements</a:t>
            </a:r>
          </a:p>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CBS </a:t>
            </a:r>
            <a:r>
              <a:rPr lang="en-US" sz="1100" b="1" dirty="0">
                <a:latin typeface="Calibri" panose="020F0502020204030204" pitchFamily="34" charset="0"/>
                <a:ea typeface="Segoe UI" panose="020B0502040204020203" pitchFamily="34" charset="0"/>
                <a:cs typeface="Calibri" panose="020F0502020204030204" pitchFamily="34" charset="0"/>
              </a:rPr>
              <a:t>server </a:t>
            </a:r>
            <a:r>
              <a:rPr lang="en-US" sz="1100" b="1" dirty="0" smtClean="0">
                <a:latin typeface="Calibri" panose="020F0502020204030204" pitchFamily="34" charset="0"/>
                <a:ea typeface="Segoe UI" panose="020B0502040204020203" pitchFamily="34" charset="0"/>
                <a:cs typeface="Calibri" panose="020F0502020204030204" pitchFamily="34" charset="0"/>
              </a:rPr>
              <a:t>upgrade : In-progress</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Data stage server upgrade version 8.7 to 11.5</a:t>
            </a:r>
          </a:p>
          <a:p>
            <a:pPr marL="1031875" lvl="1" indent="-171450" eaLnBrk="0" hangingPunct="0">
              <a:spcAft>
                <a:spcPct val="0"/>
              </a:spcAft>
              <a:buFont typeface="Arial" panose="020B0604020202020204" pitchFamily="34" charset="0"/>
              <a:buChar char="•"/>
              <a:defRPr/>
            </a:pPr>
            <a:r>
              <a:rPr lang="en-US" sz="1100" dirty="0" smtClean="0">
                <a:latin typeface="Calibri" panose="020F0502020204030204" pitchFamily="34" charset="0"/>
                <a:ea typeface="Segoe UI" panose="020B0502040204020203" pitchFamily="34" charset="0"/>
                <a:cs typeface="Calibri" panose="020F0502020204030204" pitchFamily="34" charset="0"/>
              </a:rPr>
              <a:t>WebSphere application server upgrade version 6 .1 to 9.0</a:t>
            </a:r>
          </a:p>
          <a:p>
            <a:pPr marL="403225" eaLnBrk="0" hangingPunct="0">
              <a:spcAft>
                <a:spcPct val="0"/>
              </a:spcAft>
              <a:defRPr/>
            </a:pPr>
            <a:r>
              <a:rPr lang="en-US" sz="1100" b="1" dirty="0" smtClean="0">
                <a:latin typeface="Calibri" panose="020F0502020204030204" pitchFamily="34" charset="0"/>
                <a:ea typeface="Segoe UI" panose="020B0502040204020203" pitchFamily="34" charset="0"/>
                <a:cs typeface="Calibri" panose="020F0502020204030204" pitchFamily="34" charset="0"/>
              </a:rPr>
              <a:t>Enhancements projects : In-progress</a:t>
            </a:r>
          </a:p>
          <a:p>
            <a:pPr marL="574675" indent="-171450" eaLnBrk="0" hangingPunct="0">
              <a:spcAft>
                <a:spcPct val="0"/>
              </a:spcAft>
              <a:buFont typeface="Arial" panose="020B0604020202020204" pitchFamily="34" charset="0"/>
              <a:buChar char="•"/>
              <a:defRPr/>
            </a:pPr>
            <a:r>
              <a:rPr lang="en-US" sz="1100" b="1" dirty="0" smtClean="0">
                <a:latin typeface="Calibri" panose="020F0502020204030204" pitchFamily="34" charset="0"/>
                <a:ea typeface="Segoe UI" panose="020B0502040204020203" pitchFamily="34" charset="0"/>
                <a:cs typeface="Calibri" panose="020F0502020204030204" pitchFamily="34" charset="0"/>
              </a:rPr>
              <a:t>Carrier </a:t>
            </a:r>
            <a:r>
              <a:rPr lang="en-US" sz="1100" b="1" dirty="0">
                <a:latin typeface="Calibri" panose="020F0502020204030204" pitchFamily="34" charset="0"/>
                <a:ea typeface="Segoe UI" panose="020B0502040204020203" pitchFamily="34" charset="0"/>
                <a:cs typeface="Calibri" panose="020F0502020204030204" pitchFamily="34" charset="0"/>
              </a:rPr>
              <a:t>Hierarchy Screen Enhancement </a:t>
            </a:r>
            <a:r>
              <a:rPr lang="en-US" sz="1100" dirty="0">
                <a:latin typeface="Calibri" panose="020F0502020204030204" pitchFamily="34" charset="0"/>
                <a:ea typeface="Segoe UI" panose="020B0502040204020203" pitchFamily="34" charset="0"/>
                <a:cs typeface="Calibri" panose="020F0502020204030204" pitchFamily="34" charset="0"/>
              </a:rPr>
              <a:t>- The existing Carrier Hierarchy screen in the CBS application are insufficient for business users to view and validate the necessary information. Enhanced the functionality to give more details  for Validating CAG information.</a:t>
            </a:r>
          </a:p>
          <a:p>
            <a:pPr marL="574675" indent="-171450" eaLnBrk="0" hangingPunct="0">
              <a:spcAft>
                <a:spcPct val="0"/>
              </a:spcAft>
              <a:buFont typeface="Arial" panose="020B0604020202020204" pitchFamily="34" charset="0"/>
              <a:buChar char="•"/>
              <a:defRPr/>
            </a:pPr>
            <a:r>
              <a:rPr lang="en-US" sz="1100" b="1" dirty="0" smtClean="0">
                <a:latin typeface="Calibri" panose="020F0502020204030204" pitchFamily="34" charset="0"/>
                <a:ea typeface="Segoe UI" panose="020B0502040204020203" pitchFamily="34" charset="0"/>
                <a:cs typeface="Calibri" panose="020F0502020204030204" pitchFamily="34" charset="0"/>
              </a:rPr>
              <a:t>Proc </a:t>
            </a:r>
            <a:r>
              <a:rPr lang="en-US" sz="1100" b="1" dirty="0">
                <a:latin typeface="Calibri" panose="020F0502020204030204" pitchFamily="34" charset="0"/>
                <a:ea typeface="Segoe UI" panose="020B0502040204020203" pitchFamily="34" charset="0"/>
                <a:cs typeface="Calibri" panose="020F0502020204030204" pitchFamily="34" charset="0"/>
              </a:rPr>
              <a:t>Claim Daily </a:t>
            </a:r>
            <a:r>
              <a:rPr lang="en-US" sz="1100" b="1" dirty="0" smtClean="0">
                <a:latin typeface="Calibri" panose="020F0502020204030204" pitchFamily="34" charset="0"/>
                <a:ea typeface="Segoe UI" panose="020B0502040204020203" pitchFamily="34" charset="0"/>
                <a:cs typeface="Calibri" panose="020F0502020204030204" pitchFamily="34" charset="0"/>
              </a:rPr>
              <a:t>Performance Improvement - </a:t>
            </a:r>
            <a:r>
              <a:rPr lang="en-US" sz="1100" dirty="0">
                <a:latin typeface="Calibri" panose="020F0502020204030204" pitchFamily="34" charset="0"/>
                <a:ea typeface="Segoe UI" panose="020B0502040204020203" pitchFamily="34" charset="0"/>
                <a:cs typeface="Calibri" panose="020F0502020204030204" pitchFamily="34" charset="0"/>
              </a:rPr>
              <a:t>In order to improve the performance of Proc Claim daily job, it is required to limit the scan of Claim Header table to last 60 days only.</a:t>
            </a: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574675" indent="-171450" eaLnBrk="0" hangingPunct="0">
              <a:spcAft>
                <a:spcPct val="0"/>
              </a:spcAft>
              <a:buFont typeface="Arial" panose="020B0604020202020204" pitchFamily="34" charset="0"/>
              <a:buChar char="•"/>
              <a:defRPr/>
            </a:pPr>
            <a:r>
              <a:rPr lang="en-US" sz="1100" b="1" dirty="0">
                <a:latin typeface="Calibri" panose="020F0502020204030204" pitchFamily="34" charset="0"/>
                <a:ea typeface="Segoe UI" panose="020B0502040204020203" pitchFamily="34" charset="0"/>
                <a:cs typeface="Calibri" panose="020F0502020204030204" pitchFamily="34" charset="0"/>
              </a:rPr>
              <a:t>LSTAT Changes to drop and reload </a:t>
            </a:r>
            <a:r>
              <a:rPr lang="en-US" sz="1100" b="1" dirty="0" smtClean="0">
                <a:latin typeface="Calibri" panose="020F0502020204030204" pitchFamily="34" charset="0"/>
                <a:ea typeface="Segoe UI" panose="020B0502040204020203" pitchFamily="34" charset="0"/>
                <a:cs typeface="Calibri" panose="020F0502020204030204" pitchFamily="34" charset="0"/>
              </a:rPr>
              <a:t> data for </a:t>
            </a:r>
            <a:r>
              <a:rPr lang="en-US" sz="1100" b="1" dirty="0">
                <a:latin typeface="Calibri" panose="020F0502020204030204" pitchFamily="34" charset="0"/>
                <a:ea typeface="Segoe UI" panose="020B0502040204020203" pitchFamily="34" charset="0"/>
                <a:cs typeface="Calibri" panose="020F0502020204030204" pitchFamily="34" charset="0"/>
              </a:rPr>
              <a:t>7 days only </a:t>
            </a:r>
            <a:r>
              <a:rPr lang="en-US" sz="1100" dirty="0">
                <a:latin typeface="Calibri" panose="020F0502020204030204" pitchFamily="34" charset="0"/>
                <a:ea typeface="Segoe UI" panose="020B0502040204020203" pitchFamily="34" charset="0"/>
                <a:cs typeface="Calibri" panose="020F0502020204030204" pitchFamily="34" charset="0"/>
              </a:rPr>
              <a:t>- LSTAT table which contains the statistics about claims loaded in ODS and BNP currently holds data since its existence (2015). The job logic </a:t>
            </a:r>
            <a:r>
              <a:rPr lang="en-US" sz="1100" dirty="0" smtClean="0">
                <a:latin typeface="Calibri" panose="020F0502020204030204" pitchFamily="34" charset="0"/>
                <a:ea typeface="Segoe UI" panose="020B0502040204020203" pitchFamily="34" charset="0"/>
                <a:cs typeface="Calibri" panose="020F0502020204030204" pitchFamily="34" charset="0"/>
              </a:rPr>
              <a:t>modified </a:t>
            </a:r>
            <a:r>
              <a:rPr lang="en-US" sz="1100" dirty="0">
                <a:latin typeface="Calibri" panose="020F0502020204030204" pitchFamily="34" charset="0"/>
                <a:ea typeface="Segoe UI" panose="020B0502040204020203" pitchFamily="34" charset="0"/>
                <a:cs typeface="Calibri" panose="020F0502020204030204" pitchFamily="34" charset="0"/>
              </a:rPr>
              <a:t>to truncate and load the table and hold only </a:t>
            </a:r>
            <a:r>
              <a:rPr lang="en-US" sz="1100" dirty="0" smtClean="0">
                <a:latin typeface="Calibri" panose="020F0502020204030204" pitchFamily="34" charset="0"/>
                <a:ea typeface="Segoe UI" panose="020B0502040204020203" pitchFamily="34" charset="0"/>
                <a:cs typeface="Calibri" panose="020F0502020204030204" pitchFamily="34" charset="0"/>
              </a:rPr>
              <a:t>7days </a:t>
            </a:r>
            <a:r>
              <a:rPr lang="en-US" sz="1100" dirty="0">
                <a:latin typeface="Calibri" panose="020F0502020204030204" pitchFamily="34" charset="0"/>
                <a:ea typeface="Segoe UI" panose="020B0502040204020203" pitchFamily="34" charset="0"/>
                <a:cs typeface="Calibri" panose="020F0502020204030204" pitchFamily="34" charset="0"/>
              </a:rPr>
              <a:t>of historic data from the current system date. </a:t>
            </a: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574675" indent="-171450" eaLnBrk="0" hangingPunct="0">
              <a:spcAft>
                <a:spcPct val="0"/>
              </a:spcAft>
              <a:buFont typeface="Arial" panose="020B0604020202020204" pitchFamily="34" charset="0"/>
              <a:buChar char="•"/>
              <a:defRPr/>
            </a:pPr>
            <a:r>
              <a:rPr lang="en-US" sz="1100" b="1" dirty="0">
                <a:latin typeface="Calibri" panose="020F0502020204030204" pitchFamily="34" charset="0"/>
                <a:ea typeface="Segoe UI" panose="020B0502040204020203" pitchFamily="34" charset="0"/>
                <a:cs typeface="Calibri" panose="020F0502020204030204" pitchFamily="34" charset="0"/>
              </a:rPr>
              <a:t>Add source sys id on the Client Info Screen – </a:t>
            </a:r>
            <a:r>
              <a:rPr lang="en-US" sz="1100" dirty="0">
                <a:latin typeface="Calibri" panose="020F0502020204030204" pitchFamily="34" charset="0"/>
                <a:ea typeface="Segoe UI" panose="020B0502040204020203" pitchFamily="34" charset="0"/>
                <a:cs typeface="Calibri" panose="020F0502020204030204" pitchFamily="34" charset="0"/>
              </a:rPr>
              <a:t>Business user </a:t>
            </a:r>
            <a:r>
              <a:rPr lang="en-US" sz="1100" dirty="0" smtClean="0">
                <a:latin typeface="Calibri" panose="020F0502020204030204" pitchFamily="34" charset="0"/>
                <a:ea typeface="Segoe UI" panose="020B0502040204020203" pitchFamily="34" charset="0"/>
                <a:cs typeface="Calibri" panose="020F0502020204030204" pitchFamily="34" charset="0"/>
              </a:rPr>
              <a:t>is able </a:t>
            </a:r>
            <a:r>
              <a:rPr lang="en-US" sz="1100" dirty="0">
                <a:latin typeface="Calibri" panose="020F0502020204030204" pitchFamily="34" charset="0"/>
                <a:ea typeface="Segoe UI" panose="020B0502040204020203" pitchFamily="34" charset="0"/>
                <a:cs typeface="Calibri" panose="020F0502020204030204" pitchFamily="34" charset="0"/>
              </a:rPr>
              <a:t>to filter out carriers based on the source system id</a:t>
            </a:r>
            <a:r>
              <a:rPr lang="en-US" sz="1100" dirty="0" smtClean="0">
                <a:latin typeface="Calibri" panose="020F0502020204030204" pitchFamily="34" charset="0"/>
                <a:ea typeface="Segoe UI" panose="020B0502040204020203" pitchFamily="34" charset="0"/>
                <a:cs typeface="Calibri" panose="020F0502020204030204" pitchFamily="34" charset="0"/>
              </a:rPr>
              <a:t>.</a:t>
            </a:r>
          </a:p>
          <a:p>
            <a:pPr marL="574675" indent="-171450" eaLnBrk="0" hangingPunct="0">
              <a:spcAft>
                <a:spcPct val="0"/>
              </a:spcAft>
              <a:buFont typeface="Arial" panose="020B0604020202020204" pitchFamily="34" charset="0"/>
              <a:buChar char="•"/>
              <a:defRPr/>
            </a:pPr>
            <a:r>
              <a:rPr lang="en-US" sz="1100" b="1" dirty="0">
                <a:latin typeface="Calibri" panose="020F0502020204030204" pitchFamily="34" charset="0"/>
                <a:ea typeface="Segoe UI" panose="020B0502040204020203" pitchFamily="34" charset="0"/>
                <a:cs typeface="Calibri" panose="020F0502020204030204" pitchFamily="34" charset="0"/>
              </a:rPr>
              <a:t>FTP Failures - search for Missing Folders </a:t>
            </a:r>
            <a:r>
              <a:rPr lang="en-US" sz="1100" b="1" dirty="0" smtClean="0">
                <a:latin typeface="Calibri" panose="020F0502020204030204" pitchFamily="34" charset="0"/>
                <a:ea typeface="Segoe UI" panose="020B0502040204020203" pitchFamily="34" charset="0"/>
                <a:cs typeface="Calibri" panose="020F0502020204030204" pitchFamily="34" charset="0"/>
              </a:rPr>
              <a:t> - </a:t>
            </a:r>
            <a:r>
              <a:rPr lang="en-US" sz="1100" dirty="0" smtClean="0">
                <a:latin typeface="Calibri" panose="020F0502020204030204" pitchFamily="34" charset="0"/>
                <a:ea typeface="Segoe UI" panose="020B0502040204020203" pitchFamily="34" charset="0"/>
                <a:cs typeface="Calibri" panose="020F0502020204030204" pitchFamily="34" charset="0"/>
              </a:rPr>
              <a:t>When </a:t>
            </a:r>
            <a:r>
              <a:rPr lang="en-US" sz="1100" dirty="0">
                <a:latin typeface="Calibri" panose="020F0502020204030204" pitchFamily="34" charset="0"/>
                <a:ea typeface="Segoe UI" panose="020B0502040204020203" pitchFamily="34" charset="0"/>
                <a:cs typeface="Calibri" panose="020F0502020204030204" pitchFamily="34" charset="0"/>
              </a:rPr>
              <a:t>the FTP process delivers a file to the shared drive location, it searches for a specific folder. Sometimes, when a folder is moved from the shared location, the FTP process cannot complete successfully, which can result in the job failure. The FTP process will be modified to auto-create a new folder and drop the file when a specific folder is not found in the shared location. </a:t>
            </a: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574675" indent="-171450" eaLnBrk="0" hangingPunct="0">
              <a:spcAft>
                <a:spcPct val="0"/>
              </a:spcAft>
              <a:buFont typeface="Arial" panose="020B0604020202020204" pitchFamily="34" charset="0"/>
              <a:buChar char="•"/>
              <a:defRPr/>
            </a:pPr>
            <a:r>
              <a:rPr lang="en-US" sz="1100" b="1" dirty="0">
                <a:latin typeface="Calibri" panose="020F0502020204030204" pitchFamily="34" charset="0"/>
                <a:ea typeface="Segoe UI" panose="020B0502040204020203" pitchFamily="34" charset="0"/>
                <a:cs typeface="Calibri" panose="020F0502020204030204" pitchFamily="34" charset="0"/>
              </a:rPr>
              <a:t>Archiving Claims </a:t>
            </a:r>
            <a:r>
              <a:rPr lang="en-US" sz="1100" b="1" dirty="0" smtClean="0">
                <a:latin typeface="Calibri" panose="020F0502020204030204" pitchFamily="34" charset="0"/>
                <a:ea typeface="Segoe UI" panose="020B0502040204020203" pitchFamily="34" charset="0"/>
                <a:cs typeface="Calibri" panose="020F0502020204030204" pitchFamily="34" charset="0"/>
              </a:rPr>
              <a:t>data  - </a:t>
            </a:r>
            <a:r>
              <a:rPr lang="en-US" sz="1100" dirty="0">
                <a:latin typeface="Calibri" panose="020F0502020204030204" pitchFamily="34" charset="0"/>
                <a:ea typeface="Segoe UI" panose="020B0502040204020203" pitchFamily="34" charset="0"/>
                <a:cs typeface="Calibri" panose="020F0502020204030204" pitchFamily="34" charset="0"/>
              </a:rPr>
              <a:t>Performance Improvement </a:t>
            </a:r>
            <a:r>
              <a:rPr lang="en-US" sz="1100" dirty="0" smtClean="0">
                <a:latin typeface="Calibri" panose="020F0502020204030204" pitchFamily="34" charset="0"/>
                <a:ea typeface="Segoe UI" panose="020B0502040204020203" pitchFamily="34" charset="0"/>
                <a:cs typeface="Calibri" panose="020F0502020204030204" pitchFamily="34" charset="0"/>
              </a:rPr>
              <a:t>by the table partitioned  stores  claim data.</a:t>
            </a:r>
          </a:p>
          <a:p>
            <a:pPr marL="574675" indent="-171450" eaLnBrk="0" hangingPunct="0">
              <a:spcAft>
                <a:spcPct val="0"/>
              </a:spcAft>
              <a:buFont typeface="Arial" panose="020B0604020202020204" pitchFamily="34" charset="0"/>
              <a:buChar char="•"/>
              <a:defRPr/>
            </a:pPr>
            <a:r>
              <a:rPr lang="en-US" sz="1100" b="1" dirty="0" smtClean="0">
                <a:latin typeface="Calibri" panose="020F0502020204030204" pitchFamily="34" charset="0"/>
                <a:ea typeface="Segoe UI" panose="020B0502040204020203" pitchFamily="34" charset="0"/>
                <a:cs typeface="Calibri" panose="020F0502020204030204" pitchFamily="34" charset="0"/>
              </a:rPr>
              <a:t>Traceability </a:t>
            </a:r>
            <a:r>
              <a:rPr lang="en-US" sz="1100" b="1" dirty="0">
                <a:latin typeface="Calibri" panose="020F0502020204030204" pitchFamily="34" charset="0"/>
                <a:ea typeface="Segoe UI" panose="020B0502040204020203" pitchFamily="34" charset="0"/>
                <a:cs typeface="Calibri" panose="020F0502020204030204" pitchFamily="34" charset="0"/>
              </a:rPr>
              <a:t>of all jobs from the Job </a:t>
            </a:r>
            <a:r>
              <a:rPr lang="en-US" sz="1100" b="1" dirty="0" smtClean="0">
                <a:latin typeface="Calibri" panose="020F0502020204030204" pitchFamily="34" charset="0"/>
                <a:ea typeface="Segoe UI" panose="020B0502040204020203" pitchFamily="34" charset="0"/>
                <a:cs typeface="Calibri" panose="020F0502020204030204" pitchFamily="34" charset="0"/>
              </a:rPr>
              <a:t>Controller Dashboard</a:t>
            </a: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574675" indent="-171450" eaLnBrk="0" hangingPunct="0">
              <a:spcAft>
                <a:spcPct val="0"/>
              </a:spcAft>
              <a:buFont typeface="Arial" panose="020B0604020202020204" pitchFamily="34" charset="0"/>
              <a:buChar char="•"/>
              <a:defRPr/>
            </a:pPr>
            <a:r>
              <a:rPr lang="en-US" sz="1100" b="1" dirty="0">
                <a:latin typeface="Calibri" panose="020F0502020204030204" pitchFamily="34" charset="0"/>
                <a:ea typeface="Segoe UI" panose="020B0502040204020203" pitchFamily="34" charset="0"/>
                <a:cs typeface="Calibri" panose="020F0502020204030204" pitchFamily="34" charset="0"/>
              </a:rPr>
              <a:t>Automation for e-mail notifications.</a:t>
            </a:r>
          </a:p>
          <a:p>
            <a:pPr marL="574675" indent="-171450" eaLnBrk="0" hangingPunct="0">
              <a:spcAft>
                <a:spcPct val="0"/>
              </a:spcAft>
              <a:buFont typeface="Arial" panose="020B0604020202020204" pitchFamily="34" charset="0"/>
              <a:buChar char="•"/>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CBS Updates</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308651350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r>
              <a:rPr lang="en-US" sz="1100" b="1" dirty="0" smtClean="0">
                <a:latin typeface="Calibri" panose="020F0502020204030204" pitchFamily="34" charset="0"/>
                <a:ea typeface="Segoe UI" panose="020B0502040204020203" pitchFamily="34" charset="0"/>
                <a:cs typeface="Calibri" panose="020F0502020204030204" pitchFamily="34" charset="0"/>
              </a:rPr>
              <a:t>MODS – key Engagements and Achievements </a:t>
            </a:r>
          </a:p>
          <a:p>
            <a:endParaRPr lang="en-US" sz="1100" dirty="0">
              <a:latin typeface="Calibri" panose="020F0502020204030204" pitchFamily="34" charset="0"/>
              <a:ea typeface="Segoe UI" panose="020B0502040204020203" pitchFamily="34" charset="0"/>
              <a:cs typeface="Calibri" panose="020F0502020204030204" pitchFamily="34" charset="0"/>
            </a:endParaRPr>
          </a:p>
          <a:p>
            <a:pPr marL="171450" indent="-171450">
              <a:buFont typeface="Wingdings" panose="05000000000000000000" pitchFamily="2" charset="2"/>
              <a:buChar char="§"/>
            </a:pPr>
            <a:r>
              <a:rPr lang="en-US" sz="1100" dirty="0" smtClean="0">
                <a:latin typeface="Calibri" panose="020F0502020204030204" pitchFamily="34" charset="0"/>
                <a:ea typeface="Segoe UI" panose="020B0502040204020203" pitchFamily="34" charset="0"/>
                <a:cs typeface="Calibri" panose="020F0502020204030204" pitchFamily="34" charset="0"/>
              </a:rPr>
              <a:t>Complete development is happening at OGS.</a:t>
            </a:r>
          </a:p>
          <a:p>
            <a:pPr marL="171450" indent="-171450">
              <a:buFont typeface="Wingdings" panose="05000000000000000000" pitchFamily="2" charset="2"/>
              <a:buChar char="§"/>
            </a:pPr>
            <a:r>
              <a:rPr lang="en-US" sz="1100" dirty="0" smtClean="0">
                <a:latin typeface="Calibri" panose="020F0502020204030204" pitchFamily="34" charset="0"/>
                <a:ea typeface="Segoe UI" panose="020B0502040204020203" pitchFamily="34" charset="0"/>
                <a:cs typeface="Calibri" panose="020F0502020204030204" pitchFamily="34" charset="0"/>
              </a:rPr>
              <a:t>Delivered MODS 8.3.4, 8.3.5, 8.3.6, 8.3.7 and 8.3.8 with out any major/critical production issues.</a:t>
            </a:r>
          </a:p>
          <a:p>
            <a:pPr marL="171450" indent="-171450">
              <a:buFont typeface="Wingdings" panose="05000000000000000000" pitchFamily="2" charset="2"/>
              <a:buChar char="§"/>
            </a:pPr>
            <a:r>
              <a:rPr lang="en-US" sz="1100" dirty="0" smtClean="0">
                <a:latin typeface="Calibri" panose="020F0502020204030204" pitchFamily="34" charset="0"/>
                <a:ea typeface="Segoe UI" panose="020B0502040204020203" pitchFamily="34" charset="0"/>
                <a:cs typeface="Calibri" panose="020F0502020204030204" pitchFamily="34" charset="0"/>
              </a:rPr>
              <a:t>All the ported code from RxDev to SXCD1 is being maintained by MODS team only.</a:t>
            </a:r>
          </a:p>
          <a:p>
            <a:pPr marL="171450" indent="-171450">
              <a:buFont typeface="Wingdings" panose="05000000000000000000" pitchFamily="2" charset="2"/>
              <a:buChar char="§"/>
            </a:pPr>
            <a:r>
              <a:rPr lang="en-US" sz="1100" dirty="0" smtClean="0">
                <a:latin typeface="Calibri" panose="020F0502020204030204" pitchFamily="34" charset="0"/>
                <a:ea typeface="Segoe UI" panose="020B0502040204020203" pitchFamily="34" charset="0"/>
                <a:cs typeface="Calibri" panose="020F0502020204030204" pitchFamily="34" charset="0"/>
              </a:rPr>
              <a:t>MODS team has successfully implemented RxBuilder and RxParallel</a:t>
            </a:r>
            <a:r>
              <a:rPr lang="en-US" sz="1100" dirty="0">
                <a:latin typeface="Calibri" panose="020F0502020204030204" pitchFamily="34" charset="0"/>
                <a:ea typeface="Segoe UI" panose="020B0502040204020203" pitchFamily="34" charset="0"/>
                <a:cs typeface="Calibri" panose="020F0502020204030204" pitchFamily="34" charset="0"/>
              </a:rPr>
              <a:t> </a:t>
            </a:r>
            <a:r>
              <a:rPr lang="en-US" sz="1100" dirty="0" smtClean="0">
                <a:latin typeface="Calibri" panose="020F0502020204030204" pitchFamily="34" charset="0"/>
                <a:ea typeface="Segoe UI" panose="020B0502040204020203" pitchFamily="34" charset="0"/>
                <a:cs typeface="Calibri" panose="020F0502020204030204" pitchFamily="34" charset="0"/>
              </a:rPr>
              <a:t>at BK1/BK2 environments. </a:t>
            </a:r>
          </a:p>
          <a:p>
            <a:endParaRPr lang="en-US" sz="1100" dirty="0">
              <a:latin typeface="Calibri" panose="020F0502020204030204" pitchFamily="34" charset="0"/>
              <a:ea typeface="Segoe UI" panose="020B0502040204020203" pitchFamily="34" charset="0"/>
              <a:cs typeface="Calibri" panose="020F0502020204030204" pitchFamily="34" charset="0"/>
            </a:endParaRPr>
          </a:p>
          <a:p>
            <a:r>
              <a:rPr lang="en-US" sz="1100" b="1" dirty="0" smtClean="0">
                <a:latin typeface="Calibri" panose="020F0502020204030204" pitchFamily="34" charset="0"/>
                <a:ea typeface="Segoe UI" panose="020B0502040204020203" pitchFamily="34" charset="0"/>
                <a:cs typeface="Calibri" panose="020F0502020204030204" pitchFamily="34" charset="0"/>
              </a:rPr>
              <a:t>Retrofit – Key Engagements and Achievements</a:t>
            </a:r>
          </a:p>
          <a:p>
            <a:endParaRPr lang="en-US" sz="1100" dirty="0">
              <a:latin typeface="Calibri" panose="020F0502020204030204" pitchFamily="34" charset="0"/>
              <a:ea typeface="Segoe UI" panose="020B0502040204020203" pitchFamily="34" charset="0"/>
              <a:cs typeface="Calibri" panose="020F0502020204030204" pitchFamily="34" charset="0"/>
            </a:endParaRP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OGS Retrofit team started in mid of April and took transition from </a:t>
            </a:r>
            <a:r>
              <a:rPr lang="en-US" sz="1100" dirty="0" err="1">
                <a:latin typeface="Calibri" panose="020F0502020204030204" pitchFamily="34" charset="0"/>
                <a:ea typeface="Segoe UI" panose="020B0502040204020203" pitchFamily="34" charset="0"/>
                <a:cs typeface="Calibri" panose="020F0502020204030204" pitchFamily="34" charset="0"/>
              </a:rPr>
              <a:t>Galaxe</a:t>
            </a:r>
            <a:r>
              <a:rPr lang="en-US" sz="1100" dirty="0">
                <a:latin typeface="Calibri" panose="020F0502020204030204" pitchFamily="34" charset="0"/>
                <a:ea typeface="Segoe UI" panose="020B0502040204020203" pitchFamily="34" charset="0"/>
                <a:cs typeface="Calibri" panose="020F0502020204030204" pitchFamily="34" charset="0"/>
              </a:rPr>
              <a:t> team.</a:t>
            </a: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Delivered 49 SRs to Production with zero Production defects.</a:t>
            </a: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Initially only Government Program and PLAN  Retrofits were handled, from August Work Order and Med Encounter Forward fits were also added to Retrofit queue and all of them were deployed with quality.</a:t>
            </a:r>
          </a:p>
          <a:p>
            <a:pPr marL="285750" indent="-285750">
              <a:buFont typeface="Wingdings" panose="05000000000000000000" pitchFamily="2" charset="2"/>
              <a:buChar char="§"/>
            </a:pPr>
            <a:endParaRPr lang="en-US" sz="1100" dirty="0">
              <a:latin typeface="Calibri" panose="020F0502020204030204" pitchFamily="34" charset="0"/>
              <a:ea typeface="Segoe UI" panose="020B0502040204020203" pitchFamily="34" charset="0"/>
              <a:cs typeface="Calibri" panose="020F0502020204030204" pitchFamily="34" charset="0"/>
            </a:endParaRPr>
          </a:p>
          <a:p>
            <a:r>
              <a:rPr lang="en-US" sz="1100" b="1" dirty="0" smtClean="0">
                <a:latin typeface="Calibri" panose="020F0502020204030204" pitchFamily="34" charset="0"/>
                <a:ea typeface="Segoe UI" panose="020B0502040204020203" pitchFamily="34" charset="0"/>
                <a:cs typeface="Calibri" panose="020F0502020204030204" pitchFamily="34" charset="0"/>
              </a:rPr>
              <a:t>Kaiser – </a:t>
            </a:r>
            <a:r>
              <a:rPr lang="en-US" sz="1100" b="1" dirty="0">
                <a:latin typeface="Calibri" panose="020F0502020204030204" pitchFamily="34" charset="0"/>
                <a:ea typeface="Segoe UI" panose="020B0502040204020203" pitchFamily="34" charset="0"/>
                <a:cs typeface="Calibri" panose="020F0502020204030204" pitchFamily="34" charset="0"/>
              </a:rPr>
              <a:t>Key </a:t>
            </a:r>
            <a:r>
              <a:rPr lang="en-US" sz="1100" b="1" dirty="0" smtClean="0">
                <a:latin typeface="Calibri" panose="020F0502020204030204" pitchFamily="34" charset="0"/>
                <a:ea typeface="Segoe UI" panose="020B0502040204020203" pitchFamily="34" charset="0"/>
                <a:cs typeface="Calibri" panose="020F0502020204030204" pitchFamily="34" charset="0"/>
              </a:rPr>
              <a:t>Engagements and Achievements</a:t>
            </a:r>
            <a:endParaRPr lang="en-US" sz="1100" b="1" dirty="0">
              <a:latin typeface="Calibri" panose="020F0502020204030204" pitchFamily="34" charset="0"/>
              <a:ea typeface="Segoe UI" panose="020B0502040204020203" pitchFamily="34" charset="0"/>
              <a:cs typeface="Calibri" panose="020F0502020204030204" pitchFamily="34" charset="0"/>
            </a:endParaRPr>
          </a:p>
          <a:p>
            <a:endParaRPr lang="en-US" sz="1100" dirty="0">
              <a:latin typeface="Calibri" panose="020F0502020204030204" pitchFamily="34" charset="0"/>
              <a:ea typeface="Segoe UI" panose="020B0502040204020203" pitchFamily="34" charset="0"/>
              <a:cs typeface="Calibri" panose="020F0502020204030204" pitchFamily="34" charset="0"/>
            </a:endParaRP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Kaiser team was formed in the mid of August and took transition from </a:t>
            </a:r>
            <a:r>
              <a:rPr lang="en-US" sz="1100" dirty="0" err="1">
                <a:latin typeface="Calibri" panose="020F0502020204030204" pitchFamily="34" charset="0"/>
                <a:ea typeface="Segoe UI" panose="020B0502040204020203" pitchFamily="34" charset="0"/>
                <a:cs typeface="Calibri" panose="020F0502020204030204" pitchFamily="34" charset="0"/>
              </a:rPr>
              <a:t>Galaxe</a:t>
            </a:r>
            <a:r>
              <a:rPr lang="en-US" sz="1100" dirty="0">
                <a:latin typeface="Calibri" panose="020F0502020204030204" pitchFamily="34" charset="0"/>
                <a:ea typeface="Segoe UI" panose="020B0502040204020203" pitchFamily="34" charset="0"/>
                <a:cs typeface="Calibri" panose="020F0502020204030204" pitchFamily="34" charset="0"/>
              </a:rPr>
              <a:t> team.</a:t>
            </a: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 Delivered 5 8308 SRs which zero value added QA/UAT and Production defects.</a:t>
            </a: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Even though the team is new to RxClaim functionality gained expertise in Kaiser Extract process and EOB functionality</a:t>
            </a:r>
            <a:r>
              <a:rPr lang="en-US" sz="1100" dirty="0" smtClean="0">
                <a:latin typeface="Calibri" panose="020F0502020204030204" pitchFamily="34" charset="0"/>
                <a:ea typeface="Segoe UI" panose="020B0502040204020203" pitchFamily="34" charset="0"/>
                <a:cs typeface="Calibri" panose="020F0502020204030204" pitchFamily="34" charset="0"/>
              </a:rPr>
              <a:t>.</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285750" indent="-285750">
              <a:buFont typeface="Wingdings" panose="05000000000000000000" pitchFamily="2" charset="2"/>
              <a:buChar char="§"/>
            </a:pPr>
            <a:endParaRPr lang="en-US" sz="1100" b="1" dirty="0" smtClean="0">
              <a:latin typeface="Calibri" panose="020F0502020204030204" pitchFamily="34" charset="0"/>
              <a:ea typeface="Segoe UI" panose="020B0502040204020203" pitchFamily="34" charset="0"/>
              <a:cs typeface="Calibri" panose="020F0502020204030204" pitchFamily="34" charset="0"/>
            </a:endParaRPr>
          </a:p>
          <a:p>
            <a:r>
              <a:rPr lang="en-US" sz="1100" b="1" dirty="0">
                <a:latin typeface="Calibri" panose="020F0502020204030204" pitchFamily="34" charset="0"/>
                <a:ea typeface="Segoe UI" panose="020B0502040204020203" pitchFamily="34" charset="0"/>
                <a:cs typeface="Calibri" panose="020F0502020204030204" pitchFamily="34" charset="0"/>
              </a:rPr>
              <a:t>Challenges/ Risk / Mitigation</a:t>
            </a:r>
            <a:r>
              <a:rPr lang="en-US" sz="1100" b="1" dirty="0" smtClean="0">
                <a:latin typeface="Calibri" panose="020F0502020204030204" pitchFamily="34" charset="0"/>
                <a:ea typeface="Segoe UI" panose="020B0502040204020203" pitchFamily="34" charset="0"/>
                <a:cs typeface="Calibri" panose="020F0502020204030204" pitchFamily="34" charset="0"/>
              </a:rPr>
              <a:t>:</a:t>
            </a:r>
          </a:p>
          <a:p>
            <a:endParaRPr lang="en-US" sz="1100" dirty="0">
              <a:latin typeface="Calibri" panose="020F0502020204030204" pitchFamily="34" charset="0"/>
              <a:ea typeface="Segoe UI" panose="020B0502040204020203"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Entire Team is new to RxClaim </a:t>
            </a:r>
            <a:r>
              <a:rPr lang="en-US" sz="1100" dirty="0" smtClean="0">
                <a:latin typeface="Calibri" panose="020F0502020204030204" pitchFamily="34" charset="0"/>
                <a:ea typeface="Segoe UI" panose="020B0502040204020203" pitchFamily="34" charset="0"/>
                <a:cs typeface="Calibri" panose="020F0502020204030204" pitchFamily="34" charset="0"/>
              </a:rPr>
              <a:t>functionality – We are building RxClaim expertise through Knowledge Sharing Sessions.</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Base Development projects should consistently assign their corresponding retrofit SRs development tasks so that Retrofit Team can plan its capacity accordingly.</a:t>
            </a:r>
          </a:p>
          <a:p>
            <a:pPr marL="285750" indent="-285750">
              <a:buFont typeface="Wingdings" panose="05000000000000000000" pitchFamily="2" charset="2"/>
              <a:buChar cha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860425" lvl="1" eaLnBrk="0" hangingPunct="0">
              <a:spcAft>
                <a:spcPct val="0"/>
              </a:spcAft>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MODS, Retrofit and Kaiser Updates</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386372366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Initiative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r>
              <a:rPr lang="en-US" sz="1100" b="1" dirty="0" smtClean="0">
                <a:latin typeface="Calibri" panose="020F0502020204030204" pitchFamily="34" charset="0"/>
              </a:rPr>
              <a:t>Lower environment cleanup – </a:t>
            </a:r>
            <a:r>
              <a:rPr lang="en-US" sz="1100" dirty="0" smtClean="0">
                <a:latin typeface="Calibri" panose="020F0502020204030204" pitchFamily="34" charset="0"/>
              </a:rPr>
              <a:t>Many times objects related to  unofficial patches or objects related pulled our SR’s are being left out as orphans in lower environments. As such objects are never cleaned up, lower environments  were kept out of sync with production systems and impacting QA/UAT testing. So  MODS team created a tool to identify all such objects and clean the lower environments to keep the lower environments in sync with production. This is a regular activity for every MOD release.</a:t>
            </a:r>
          </a:p>
          <a:p>
            <a:endParaRPr lang="en-US" sz="1100" b="1" dirty="0" smtClean="0">
              <a:latin typeface="Calibri" panose="020F0502020204030204" pitchFamily="34" charset="0"/>
            </a:endParaRPr>
          </a:p>
          <a:p>
            <a:r>
              <a:rPr lang="en-US" sz="1100" b="1" i="1" dirty="0" smtClean="0">
                <a:latin typeface="Calibri" panose="020F0502020204030204" pitchFamily="34" charset="0"/>
              </a:rPr>
              <a:t>Object </a:t>
            </a:r>
            <a:r>
              <a:rPr lang="en-US" sz="1100" b="1" i="1" dirty="0">
                <a:latin typeface="Calibri" panose="020F0502020204030204" pitchFamily="34" charset="0"/>
              </a:rPr>
              <a:t>Comparison Tool </a:t>
            </a:r>
            <a:r>
              <a:rPr lang="en-US" sz="1100" dirty="0">
                <a:latin typeface="Calibri" panose="020F0502020204030204" pitchFamily="34" charset="0"/>
              </a:rPr>
              <a:t>- Objects are prone to miss to check out in Retrofit SRs and these objects are manually verified with Base SR objects. This manual verification is prone to human errors when the objects list is huge. This can be automated through an Object Comparison Tool and we can mitigate these human errors. A new tool has been developed which compares Base SR and Retrofit SR objects. We input the Base SR and Retrofit SR Number. It lists out the all the objects of Base and Retrofit SR and also lists the mismatched objects on Screen</a:t>
            </a:r>
            <a:r>
              <a:rPr lang="en-US" sz="1100" dirty="0" smtClean="0">
                <a:latin typeface="Calibri" panose="020F0502020204030204" pitchFamily="34" charset="0"/>
              </a:rPr>
              <a:t>.</a:t>
            </a:r>
          </a:p>
          <a:p>
            <a:endParaRPr lang="en-US" sz="1100" dirty="0" smtClean="0">
              <a:latin typeface="Calibri" panose="020F0502020204030204" pitchFamily="34" charset="0"/>
            </a:endParaRPr>
          </a:p>
          <a:p>
            <a:endParaRPr lang="en-US" sz="1100" dirty="0">
              <a:latin typeface="Calibri" panose="020F0502020204030204" pitchFamily="34" charset="0"/>
            </a:endParaRPr>
          </a:p>
          <a:p>
            <a:r>
              <a:rPr lang="en-US" sz="1100" b="1" i="1" dirty="0">
                <a:latin typeface="Calibri" panose="020F0502020204030204" pitchFamily="34" charset="0"/>
              </a:rPr>
              <a:t>SR Document Tracker Tool </a:t>
            </a:r>
            <a:r>
              <a:rPr lang="en-US" sz="1100" dirty="0">
                <a:latin typeface="Calibri" panose="020F0502020204030204" pitchFamily="34" charset="0"/>
              </a:rPr>
              <a:t>- SR artifacts/ Documents are located in respective I drive and J Drive folders. To find these documents we have to search manually in respective  I and J drive folders. This will consume more time to search documents as I and J drives contains huge amount of data. So this Search process can be automated through SR Document Tracker and we can reduce the time of search. To make the access to these artifacts in a simple way with a single click, a new tool has been developed. By giving the SN/SR Number as input we can access all the documents in a single screen. We can also Audit if any of the corresponding documents were present or missing and we can edit/create/display them from this tool.</a:t>
            </a:r>
          </a:p>
          <a:p>
            <a:endParaRPr lang="en-US" sz="1100" dirty="0">
              <a:latin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MODS, Retrofit and Kaiser Initiatives</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392306364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100" dirty="0" smtClean="0">
              <a:latin typeface="Calibri" panose="020F0502020204030204" pitchFamily="34" charset="0"/>
              <a:ea typeface="Segoe UI" panose="020B0502040204020203" pitchFamily="34" charset="0"/>
              <a:cs typeface="Calibri" panose="020F0502020204030204" pitchFamily="34" charset="0"/>
            </a:endParaRPr>
          </a:p>
          <a:p>
            <a:endParaRPr lang="en-US" sz="1100" dirty="0">
              <a:latin typeface="Calibri" panose="020F0502020204030204" pitchFamily="34" charset="0"/>
              <a:ea typeface="Segoe UI" panose="020B0502040204020203" pitchFamily="34" charset="0"/>
              <a:cs typeface="Calibri" panose="020F0502020204030204" pitchFamily="34" charset="0"/>
            </a:endParaRPr>
          </a:p>
          <a:p>
            <a:endParaRPr lang="en-US" sz="1100" dirty="0" smtClean="0">
              <a:latin typeface="Calibri" panose="020F0502020204030204" pitchFamily="34" charset="0"/>
              <a:ea typeface="Segoe UI" panose="020B0502040204020203" pitchFamily="34" charset="0"/>
              <a:cs typeface="Calibri" panose="020F0502020204030204" pitchFamily="34" charset="0"/>
            </a:endParaRPr>
          </a:p>
          <a:p>
            <a:endParaRPr lang="en-US" sz="1100" dirty="0" smtClean="0">
              <a:latin typeface="Calibri" panose="020F0502020204030204" pitchFamily="34" charset="0"/>
              <a:ea typeface="Segoe UI" panose="020B0502040204020203" pitchFamily="34" charset="0"/>
              <a:cs typeface="Calibri" panose="020F0502020204030204" pitchFamily="34" charset="0"/>
            </a:endParaRPr>
          </a:p>
          <a:p>
            <a:endParaRPr lang="en-US" sz="1100" dirty="0">
              <a:latin typeface="Calibri" panose="020F0502020204030204" pitchFamily="34" charset="0"/>
              <a:ea typeface="Segoe UI" panose="020B0502040204020203" pitchFamily="34" charset="0"/>
              <a:cs typeface="Calibri" panose="020F0502020204030204" pitchFamily="34" charset="0"/>
            </a:endParaRPr>
          </a:p>
          <a:p>
            <a:r>
              <a:rPr lang="en-US" sz="1100" b="1" dirty="0" smtClean="0">
                <a:latin typeface="Calibri" panose="020F0502020204030204" pitchFamily="34" charset="0"/>
                <a:ea typeface="Segoe UI" panose="020B0502040204020203" pitchFamily="34" charset="0"/>
                <a:cs typeface="Calibri" panose="020F0502020204030204" pitchFamily="34" charset="0"/>
              </a:rPr>
              <a:t>Retrofit – Key Engagements and Achievements</a:t>
            </a:r>
          </a:p>
          <a:p>
            <a:endParaRPr lang="en-US" sz="1100" dirty="0">
              <a:latin typeface="Calibri" panose="020F0502020204030204" pitchFamily="34" charset="0"/>
              <a:ea typeface="Segoe UI" panose="020B0502040204020203" pitchFamily="34" charset="0"/>
              <a:cs typeface="Calibri" panose="020F0502020204030204" pitchFamily="34" charset="0"/>
            </a:endParaRP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OGS Retrofit team started in mid of April and took transition from </a:t>
            </a:r>
            <a:r>
              <a:rPr lang="en-US" sz="1100" dirty="0" err="1">
                <a:latin typeface="Calibri" panose="020F0502020204030204" pitchFamily="34" charset="0"/>
                <a:ea typeface="Segoe UI" panose="020B0502040204020203" pitchFamily="34" charset="0"/>
                <a:cs typeface="Calibri" panose="020F0502020204030204" pitchFamily="34" charset="0"/>
              </a:rPr>
              <a:t>Galaxe</a:t>
            </a:r>
            <a:r>
              <a:rPr lang="en-US" sz="1100" dirty="0">
                <a:latin typeface="Calibri" panose="020F0502020204030204" pitchFamily="34" charset="0"/>
                <a:ea typeface="Segoe UI" panose="020B0502040204020203" pitchFamily="34" charset="0"/>
                <a:cs typeface="Calibri" panose="020F0502020204030204" pitchFamily="34" charset="0"/>
              </a:rPr>
              <a:t> team.</a:t>
            </a: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Delivered 49 SRs to Production with zero Production defects.</a:t>
            </a: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Initially only Government Program and PLAN  Retrofits were handled, from August Work Order and Med Encounter Forward fits were also added to Retrofit queue and all of them were deployed with quality.</a:t>
            </a:r>
          </a:p>
          <a:p>
            <a:pPr marL="285750" indent="-285750">
              <a:buFont typeface="Wingdings" panose="05000000000000000000" pitchFamily="2" charset="2"/>
              <a:buChar char="§"/>
            </a:pPr>
            <a:endParaRPr lang="en-US" sz="1100" dirty="0">
              <a:latin typeface="Calibri" panose="020F0502020204030204" pitchFamily="34" charset="0"/>
              <a:ea typeface="Segoe UI" panose="020B0502040204020203" pitchFamily="34" charset="0"/>
              <a:cs typeface="Calibri" panose="020F0502020204030204" pitchFamily="34" charset="0"/>
            </a:endParaRPr>
          </a:p>
          <a:p>
            <a:r>
              <a:rPr lang="en-US" sz="1100" b="1" dirty="0" smtClean="0">
                <a:latin typeface="Calibri" panose="020F0502020204030204" pitchFamily="34" charset="0"/>
                <a:ea typeface="Segoe UI" panose="020B0502040204020203" pitchFamily="34" charset="0"/>
                <a:cs typeface="Calibri" panose="020F0502020204030204" pitchFamily="34" charset="0"/>
              </a:rPr>
              <a:t>Kaiser – </a:t>
            </a:r>
            <a:r>
              <a:rPr lang="en-US" sz="1100" b="1" dirty="0">
                <a:latin typeface="Calibri" panose="020F0502020204030204" pitchFamily="34" charset="0"/>
                <a:ea typeface="Segoe UI" panose="020B0502040204020203" pitchFamily="34" charset="0"/>
                <a:cs typeface="Calibri" panose="020F0502020204030204" pitchFamily="34" charset="0"/>
              </a:rPr>
              <a:t>Key </a:t>
            </a:r>
            <a:r>
              <a:rPr lang="en-US" sz="1100" b="1" dirty="0" smtClean="0">
                <a:latin typeface="Calibri" panose="020F0502020204030204" pitchFamily="34" charset="0"/>
                <a:ea typeface="Segoe UI" panose="020B0502040204020203" pitchFamily="34" charset="0"/>
                <a:cs typeface="Calibri" panose="020F0502020204030204" pitchFamily="34" charset="0"/>
              </a:rPr>
              <a:t>Engagements and Achievements</a:t>
            </a:r>
            <a:endParaRPr lang="en-US" sz="1100" b="1" dirty="0">
              <a:latin typeface="Calibri" panose="020F0502020204030204" pitchFamily="34" charset="0"/>
              <a:ea typeface="Segoe UI" panose="020B0502040204020203" pitchFamily="34" charset="0"/>
              <a:cs typeface="Calibri" panose="020F0502020204030204" pitchFamily="34" charset="0"/>
            </a:endParaRPr>
          </a:p>
          <a:p>
            <a:endParaRPr lang="en-US" sz="1100" dirty="0">
              <a:latin typeface="Calibri" panose="020F0502020204030204" pitchFamily="34" charset="0"/>
              <a:ea typeface="Segoe UI" panose="020B0502040204020203" pitchFamily="34" charset="0"/>
              <a:cs typeface="Calibri" panose="020F0502020204030204" pitchFamily="34" charset="0"/>
            </a:endParaRP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Kaiser team was formed in the mid of August and took transition from </a:t>
            </a:r>
            <a:r>
              <a:rPr lang="en-US" sz="1100" dirty="0" err="1">
                <a:latin typeface="Calibri" panose="020F0502020204030204" pitchFamily="34" charset="0"/>
                <a:ea typeface="Segoe UI" panose="020B0502040204020203" pitchFamily="34" charset="0"/>
                <a:cs typeface="Calibri" panose="020F0502020204030204" pitchFamily="34" charset="0"/>
              </a:rPr>
              <a:t>Galaxe</a:t>
            </a:r>
            <a:r>
              <a:rPr lang="en-US" sz="1100" dirty="0">
                <a:latin typeface="Calibri" panose="020F0502020204030204" pitchFamily="34" charset="0"/>
                <a:ea typeface="Segoe UI" panose="020B0502040204020203" pitchFamily="34" charset="0"/>
                <a:cs typeface="Calibri" panose="020F0502020204030204" pitchFamily="34" charset="0"/>
              </a:rPr>
              <a:t> team.</a:t>
            </a: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 Delivered 5 8308 SRs which zero value added QA/UAT and Production defects.</a:t>
            </a:r>
          </a:p>
          <a:p>
            <a:pPr marL="285750" indent="-285750">
              <a:buFont typeface="Wingdings" panose="05000000000000000000" pitchFamily="2" charset="2"/>
              <a:buChar char="§"/>
            </a:pPr>
            <a:r>
              <a:rPr lang="en-US" sz="1100" dirty="0">
                <a:latin typeface="Calibri" panose="020F0502020204030204" pitchFamily="34" charset="0"/>
                <a:ea typeface="Segoe UI" panose="020B0502040204020203" pitchFamily="34" charset="0"/>
                <a:cs typeface="Calibri" panose="020F0502020204030204" pitchFamily="34" charset="0"/>
              </a:rPr>
              <a:t>Even though the team is new to RxClaim functionality gained expertise in Kaiser Extract process and EOB functionality</a:t>
            </a:r>
            <a:r>
              <a:rPr lang="en-US" sz="1100" dirty="0" smtClean="0">
                <a:latin typeface="Calibri" panose="020F0502020204030204" pitchFamily="34" charset="0"/>
                <a:ea typeface="Segoe UI" panose="020B0502040204020203" pitchFamily="34" charset="0"/>
                <a:cs typeface="Calibri" panose="020F0502020204030204" pitchFamily="34" charset="0"/>
              </a:rPr>
              <a:t>.</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285750" indent="-285750">
              <a:buFont typeface="Wingdings" panose="05000000000000000000" pitchFamily="2" charset="2"/>
              <a:buChar char="§"/>
            </a:pPr>
            <a:endParaRPr lang="en-US" sz="1100" b="1" dirty="0" smtClean="0">
              <a:latin typeface="Calibri" panose="020F0502020204030204" pitchFamily="34" charset="0"/>
              <a:ea typeface="Segoe UI" panose="020B0502040204020203" pitchFamily="34" charset="0"/>
              <a:cs typeface="Calibri" panose="020F0502020204030204" pitchFamily="34" charset="0"/>
            </a:endParaRPr>
          </a:p>
          <a:p>
            <a:r>
              <a:rPr lang="en-US" sz="1100" b="1" dirty="0">
                <a:latin typeface="Calibri" panose="020F0502020204030204" pitchFamily="34" charset="0"/>
                <a:ea typeface="Segoe UI" panose="020B0502040204020203" pitchFamily="34" charset="0"/>
                <a:cs typeface="Calibri" panose="020F0502020204030204" pitchFamily="34" charset="0"/>
              </a:rPr>
              <a:t>Challenges/ Risk / Mitigation</a:t>
            </a:r>
            <a:r>
              <a:rPr lang="en-US" sz="1100" b="1" dirty="0" smtClean="0">
                <a:latin typeface="Calibri" panose="020F0502020204030204" pitchFamily="34" charset="0"/>
                <a:ea typeface="Segoe UI" panose="020B0502040204020203" pitchFamily="34" charset="0"/>
                <a:cs typeface="Calibri" panose="020F0502020204030204" pitchFamily="34" charset="0"/>
              </a:rPr>
              <a:t>:</a:t>
            </a:r>
          </a:p>
          <a:p>
            <a:endParaRPr lang="en-US" sz="1100" dirty="0">
              <a:latin typeface="Calibri" panose="020F0502020204030204" pitchFamily="34" charset="0"/>
              <a:ea typeface="Segoe UI" panose="020B0502040204020203"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Entire Team is new to RxClaim </a:t>
            </a:r>
            <a:r>
              <a:rPr lang="en-US" sz="1100" dirty="0" smtClean="0">
                <a:latin typeface="Calibri" panose="020F0502020204030204" pitchFamily="34" charset="0"/>
                <a:ea typeface="Segoe UI" panose="020B0502040204020203" pitchFamily="34" charset="0"/>
                <a:cs typeface="Calibri" panose="020F0502020204030204" pitchFamily="34" charset="0"/>
              </a:rPr>
              <a:t>functionality – We are building RxClaim expertise through Knowledge Sharing Sessions.</a:t>
            </a:r>
            <a:endParaRPr lang="en-US" sz="1100" dirty="0">
              <a:latin typeface="Calibri" panose="020F0502020204030204" pitchFamily="34" charset="0"/>
              <a:ea typeface="Segoe UI" panose="020B0502040204020203"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ea typeface="Segoe UI" panose="020B0502040204020203" pitchFamily="34" charset="0"/>
                <a:cs typeface="Calibri" panose="020F0502020204030204" pitchFamily="34" charset="0"/>
              </a:rPr>
              <a:t>Base Development projects should consistently assign their corresponding retrofit SRs development tasks so that Retrofit Team can plan its capacity accordingly.</a:t>
            </a:r>
          </a:p>
          <a:p>
            <a:pPr marL="285750" indent="-285750">
              <a:buFont typeface="Wingdings" panose="05000000000000000000" pitchFamily="2" charset="2"/>
              <a:buChar cha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Retrofit and Kaiser Updates</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360466989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914400"/>
            <a:ext cx="621542" cy="5410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Initiative  Update for 2017</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914400"/>
            <a:ext cx="7696200" cy="54102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r>
              <a:rPr lang="en-US" sz="1100" b="1" i="1" dirty="0" smtClean="0">
                <a:latin typeface="Calibri" panose="020F0502020204030204" pitchFamily="34" charset="0"/>
              </a:rPr>
              <a:t>Object </a:t>
            </a:r>
            <a:r>
              <a:rPr lang="en-US" sz="1100" b="1" i="1" dirty="0">
                <a:latin typeface="Calibri" panose="020F0502020204030204" pitchFamily="34" charset="0"/>
              </a:rPr>
              <a:t>Comparison Tool </a:t>
            </a:r>
            <a:r>
              <a:rPr lang="en-US" sz="1100" dirty="0">
                <a:latin typeface="Calibri" panose="020F0502020204030204" pitchFamily="34" charset="0"/>
              </a:rPr>
              <a:t>- Objects are prone to miss to check out in Retrofit SRs and these objects are manually verified with Base SR objects. This manual verification is prone to human errors when the objects list is huge. This can be automated through an Object Comparison Tool and we can mitigate these human errors. A new tool has been developed which compares Base SR and Retrofit SR objects. We input the Base SR and Retrofit SR Number. It lists out the all the objects of Base and Retrofit SR and also lists the mismatched objects on Screen</a:t>
            </a:r>
            <a:r>
              <a:rPr lang="en-US" sz="1100" dirty="0" smtClean="0">
                <a:latin typeface="Calibri" panose="020F0502020204030204" pitchFamily="34" charset="0"/>
              </a:rPr>
              <a:t>.</a:t>
            </a:r>
          </a:p>
          <a:p>
            <a:endParaRPr lang="en-US" sz="1100" dirty="0" smtClean="0">
              <a:latin typeface="Calibri" panose="020F0502020204030204" pitchFamily="34" charset="0"/>
            </a:endParaRPr>
          </a:p>
          <a:p>
            <a:endParaRPr lang="en-US" sz="1100" dirty="0">
              <a:latin typeface="Calibri" panose="020F0502020204030204" pitchFamily="34" charset="0"/>
            </a:endParaRPr>
          </a:p>
          <a:p>
            <a:r>
              <a:rPr lang="en-US" sz="1100" b="1" i="1" dirty="0">
                <a:latin typeface="Calibri" panose="020F0502020204030204" pitchFamily="34" charset="0"/>
              </a:rPr>
              <a:t>SR Document Tracker Tool </a:t>
            </a:r>
            <a:r>
              <a:rPr lang="en-US" sz="1100" dirty="0">
                <a:latin typeface="Calibri" panose="020F0502020204030204" pitchFamily="34" charset="0"/>
              </a:rPr>
              <a:t>- SR artifacts/ Documents are located in respective I drive and J Drive folders. To find these documents we have to search manually in respective  I and J drive folders. This will consume more time to search documents as I and J drives contains huge amount of data. So this Search process can be automated through SR Document Tracker and we can reduce the time of search. To make the access to these artifacts in a simple way with a single click, a new tool has been developed. By giving the SN/SR Number as input we can access all the documents in a single screen. We can also Audit if any of the corresponding documents were present or missing and we can edit/create/display them from this tool.</a:t>
            </a:r>
          </a:p>
          <a:p>
            <a:endParaRPr lang="en-US" sz="1100" dirty="0">
              <a:latin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a:latin typeface="Calibri" panose="020F0502020204030204" pitchFamily="34" charset="0"/>
              <a:ea typeface="Segoe UI" panose="020B0502040204020203" pitchFamily="34" charset="0"/>
              <a:cs typeface="Calibri" panose="020F0502020204030204" pitchFamily="34" charset="0"/>
            </a:endParaRPr>
          </a:p>
          <a:p>
            <a:pPr marL="231775" lvl="1" eaLnBrk="0" hangingPunct="0">
              <a:spcAft>
                <a:spcPct val="0"/>
              </a:spcAft>
              <a:defRPr/>
            </a:pPr>
            <a:endParaRPr lang="en-US" sz="1100" b="1" dirty="0">
              <a:latin typeface="Calibri" panose="020F0502020204030204" pitchFamily="34" charset="0"/>
              <a:ea typeface="Segoe UI" panose="020B0502040204020203" pitchFamily="34" charset="0"/>
              <a:cs typeface="Calibri" panose="020F0502020204030204" pitchFamily="34" charset="0"/>
            </a:endParaRPr>
          </a:p>
          <a:p>
            <a:pPr marL="1031875" lvl="1" indent="-171450" eaLnBrk="0" hangingPunct="0">
              <a:spcAft>
                <a:spcPct val="0"/>
              </a:spcAft>
              <a:buFont typeface="Arial" panose="020B0604020202020204" pitchFamily="34" charset="0"/>
              <a:buChar char="•"/>
              <a:defRPr/>
            </a:pPr>
            <a:endParaRPr lang="en-US" sz="1100" dirty="0" smtClean="0">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Retrofit and Kaiser Initiatives</a:t>
            </a:r>
            <a:endParaRPr lang="en-US" kern="0" dirty="0">
              <a:solidFill>
                <a:srgbClr val="FF0000"/>
              </a:solidFill>
              <a:cs typeface="Calibri" panose="020F0502020204030204" pitchFamily="34" charset="0"/>
            </a:endParaRPr>
          </a:p>
        </p:txBody>
      </p:sp>
    </p:spTree>
    <p:extLst>
      <p:ext uri="{BB962C8B-B14F-4D97-AF65-F5344CB8AC3E}">
        <p14:creationId xmlns:p14="http://schemas.microsoft.com/office/powerpoint/2010/main" val="410890877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1066800"/>
            <a:ext cx="621542" cy="50292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1066800"/>
            <a:ext cx="7696200" cy="51054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endParaRPr lang="en-US" sz="1100" b="1" u="sng" dirty="0">
              <a:latin typeface="Calibri" panose="020F0502020204030204" pitchFamily="34" charset="0"/>
            </a:endParaRPr>
          </a:p>
          <a:p>
            <a:endParaRPr lang="en-US" sz="1100" b="1" u="sng" dirty="0">
              <a:solidFill>
                <a:schemeClr val="bg1">
                  <a:lumMod val="50000"/>
                </a:schemeClr>
              </a:solidFill>
              <a:latin typeface="Calibri" panose="020F0502020204030204" pitchFamily="34" charset="0"/>
            </a:endParaRPr>
          </a:p>
          <a:p>
            <a:endParaRPr lang="en-US" sz="1100" b="1" u="sng" dirty="0">
              <a:solidFill>
                <a:schemeClr val="bg1">
                  <a:lumMod val="50000"/>
                </a:schemeClr>
              </a:solidFill>
              <a:latin typeface="Calibri" panose="020F0502020204030204" pitchFamily="34" charset="0"/>
            </a:endParaRPr>
          </a:p>
          <a:p>
            <a:endParaRPr lang="en-US" sz="1100" b="1" u="sng" dirty="0">
              <a:solidFill>
                <a:schemeClr val="bg1">
                  <a:lumMod val="50000"/>
                </a:schemeClr>
              </a:solidFill>
              <a:latin typeface="Calibri" panose="020F0502020204030204" pitchFamily="34" charset="0"/>
            </a:endParaRPr>
          </a:p>
          <a:p>
            <a:endParaRPr lang="en-US" sz="1100" b="1" u="sng" dirty="0">
              <a:solidFill>
                <a:schemeClr val="bg1">
                  <a:lumMod val="50000"/>
                </a:schemeClr>
              </a:solidFill>
              <a:latin typeface="Calibri" panose="020F0502020204030204" pitchFamily="34" charset="0"/>
            </a:endParaRPr>
          </a:p>
          <a:p>
            <a:endParaRPr lang="en-US" sz="1100" b="1" u="sng" dirty="0">
              <a:solidFill>
                <a:schemeClr val="bg1">
                  <a:lumMod val="50000"/>
                </a:schemeClr>
              </a:solidFill>
              <a:latin typeface="Calibri" panose="020F0502020204030204" pitchFamily="34" charset="0"/>
            </a:endParaRPr>
          </a:p>
          <a:p>
            <a:r>
              <a:rPr lang="en-US" sz="1100" b="1" u="sng" dirty="0">
                <a:solidFill>
                  <a:schemeClr val="bg1">
                    <a:lumMod val="50000"/>
                  </a:schemeClr>
                </a:solidFill>
                <a:latin typeface="Calibri" panose="020F0502020204030204" pitchFamily="34" charset="0"/>
              </a:rPr>
              <a:t>Major Accomplishments:</a:t>
            </a:r>
          </a:p>
          <a:p>
            <a:pPr>
              <a:defRPr/>
            </a:pPr>
            <a:endParaRPr lang="en-US" sz="1100" b="1" u="sng" dirty="0">
              <a:solidFill>
                <a:schemeClr val="bg1">
                  <a:lumMod val="50000"/>
                </a:schemeClr>
              </a:solidFill>
              <a:latin typeface="Calibri" panose="020F0502020204030204" pitchFamily="34" charset="0"/>
              <a:ea typeface="Geneva"/>
              <a:cs typeface="Calibri" panose="020F0502020204030204" pitchFamily="34" charset="0"/>
            </a:endParaRPr>
          </a:p>
          <a:p>
            <a:pPr>
              <a:defRPr/>
            </a:pPr>
            <a:r>
              <a:rPr lang="en-US" sz="1100" b="1" u="sng" dirty="0">
                <a:solidFill>
                  <a:schemeClr val="bg1">
                    <a:lumMod val="50000"/>
                  </a:schemeClr>
                </a:solidFill>
                <a:latin typeface="Calibri" panose="020F0502020204030204" pitchFamily="34" charset="0"/>
                <a:ea typeface="Geneva"/>
                <a:cs typeface="Calibri" panose="020F0502020204030204" pitchFamily="34" charset="0"/>
              </a:rPr>
              <a:t>Identified root cause for Price Load issues:</a:t>
            </a: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Several issues with price loads in Book2 causing incorrect payments from members and it led to high level escalations.</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Support team involved business and IT teams &amp; performed several working sessions to find the root cause of the issue.</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Root cause of the issue is identified as the format of the data being sent from source system (ACIS) which is incorrectly updating pricing information for 2018 timelines.</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Helped the source team in understanding the issue and format/process to be followed in future to avoid similar issues.</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endParaRPr lang="en-US" sz="1100" dirty="0">
              <a:solidFill>
                <a:schemeClr val="bg1">
                  <a:lumMod val="50000"/>
                </a:schemeClr>
              </a:solidFill>
              <a:latin typeface="Calibri" panose="020F0502020204030204" pitchFamily="34" charset="0"/>
              <a:ea typeface="Geneva"/>
              <a:cs typeface="Calibri" panose="020F0502020204030204" pitchFamily="34" charset="0"/>
            </a:endParaRPr>
          </a:p>
          <a:p>
            <a:pPr>
              <a:defRPr/>
            </a:pPr>
            <a:r>
              <a:rPr lang="en-US" sz="1100" b="1" u="sng" dirty="0">
                <a:solidFill>
                  <a:schemeClr val="bg1">
                    <a:lumMod val="50000"/>
                  </a:schemeClr>
                </a:solidFill>
                <a:latin typeface="Calibri" panose="020F0502020204030204" pitchFamily="34" charset="0"/>
                <a:ea typeface="Geneva"/>
                <a:cs typeface="Calibri" panose="020F0502020204030204" pitchFamily="34" charset="0"/>
              </a:rPr>
              <a:t>RCR Issues with missing configurations:</a:t>
            </a: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 Business opened a high priority incident to identify the root cause of missing claims in reject claim audit reports.</a:t>
            </a: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 Team worked with business and IT teams to confirm the root cause of the issues are due to missing configuration </a:t>
            </a:r>
            <a:r>
              <a:rPr lang="en-US" sz="1100" dirty="0" smtClean="0">
                <a:solidFill>
                  <a:schemeClr val="bg1">
                    <a:lumMod val="50000"/>
                  </a:schemeClr>
                </a:solidFill>
                <a:latin typeface="Calibri" panose="020F0502020204030204" pitchFamily="34" charset="0"/>
                <a:ea typeface="Geneva"/>
                <a:cs typeface="Calibri" panose="020F0502020204030204" pitchFamily="34" charset="0"/>
              </a:rPr>
              <a:t>entries </a:t>
            </a:r>
            <a:r>
              <a:rPr lang="en-US" sz="1100" dirty="0">
                <a:solidFill>
                  <a:schemeClr val="bg1">
                    <a:lumMod val="50000"/>
                  </a:schemeClr>
                </a:solidFill>
                <a:latin typeface="Calibri" panose="020F0502020204030204" pitchFamily="34" charset="0"/>
                <a:ea typeface="Geneva"/>
                <a:cs typeface="Calibri" panose="020F0502020204030204" pitchFamily="34" charset="0"/>
              </a:rPr>
              <a:t>for 2018 and it impacted reject claim reporting audit.</a:t>
            </a:r>
          </a:p>
          <a:p>
            <a:pPr>
              <a:defRPr/>
            </a:pPr>
            <a:endParaRPr lang="en-US" sz="1100"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Resolved more than 120+ tickets every week starting from last week of December without impacting SLA’s.</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Resolved several issues with interfacing applications related to member details, trail claims, prior Auth related.</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Active participation in command center proactive health check WebEx &amp; group chats every from 6.30 PM till 11.30 PM</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Continuous monitoring of all critical application areas to address the issues at early stages before it causes a war room.</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a:defRPr/>
            </a:pPr>
            <a:r>
              <a:rPr lang="en-US" sz="1100" b="1" u="sng" dirty="0">
                <a:solidFill>
                  <a:schemeClr val="bg1">
                    <a:lumMod val="50000"/>
                  </a:schemeClr>
                </a:solidFill>
                <a:latin typeface="Calibri" panose="020F0502020204030204" pitchFamily="34" charset="0"/>
                <a:ea typeface="Geneva"/>
                <a:cs typeface="Calibri" panose="020F0502020204030204" pitchFamily="34" charset="0"/>
              </a:rPr>
              <a:t>Avoided War rooms with proactive bounce of RxMacro Servers:</a:t>
            </a:r>
          </a:p>
          <a:p>
            <a:pP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  Support team proactively recycled RxMacro application server as there was spike in CPU usage to avoid P2 impact to business as business will be using Macros extensively during 1/1. </a:t>
            </a:r>
          </a:p>
          <a:p>
            <a:pPr marL="171450" indent="-171450">
              <a:buFontTx/>
              <a:buChar char="-"/>
              <a:defRPr/>
            </a:pP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a:defRPr/>
            </a:pPr>
            <a:r>
              <a:rPr lang="en-US" sz="1100" b="1" u="sng" dirty="0">
                <a:solidFill>
                  <a:schemeClr val="bg1">
                    <a:lumMod val="50000"/>
                  </a:schemeClr>
                </a:solidFill>
                <a:latin typeface="Calibri" panose="020F0502020204030204" pitchFamily="34" charset="0"/>
                <a:ea typeface="Geneva"/>
                <a:cs typeface="Calibri" panose="020F0502020204030204" pitchFamily="34" charset="0"/>
              </a:rPr>
              <a:t>C2Medication PMP reports </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RxEDI application receives  120 PMP reports on daily basis, due to the high count of files while processing into the application lot of manual efforts are involved in it for both business &amp; IT teams &amp; load takes  8 hours to complete.</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We have automated this process  to load these reports with in 2 hours and saved manual efforts for both IT and business teams.</a:t>
            </a: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marL="171450" indent="-171450">
              <a:buFontTx/>
              <a:buChar char="-"/>
              <a:defRPr/>
            </a:pPr>
            <a:endParaRPr lang="en-US" sz="1100" b="1" dirty="0">
              <a:solidFill>
                <a:schemeClr val="bg1">
                  <a:lumMod val="50000"/>
                </a:schemeClr>
              </a:solidFill>
              <a:latin typeface="Calibri" panose="020F0502020204030204" pitchFamily="34" charset="0"/>
              <a:ea typeface="Geneva"/>
              <a:cs typeface="Calibri" panose="020F0502020204030204" pitchFamily="34" charset="0"/>
            </a:endParaRPr>
          </a:p>
          <a:p>
            <a:pPr>
              <a:defRPr/>
            </a:pPr>
            <a:endParaRPr lang="en-US" sz="1100" b="1" u="sng" dirty="0">
              <a:solidFill>
                <a:srgbClr val="FFFFFF">
                  <a:lumMod val="50000"/>
                </a:srgbClr>
              </a:solidFill>
              <a:latin typeface="Calibri" panose="020F0502020204030204" pitchFamily="34" charset="0"/>
              <a:ea typeface="Geneva"/>
              <a:cs typeface="Calibri" panose="020F0502020204030204" pitchFamily="34" charset="0"/>
            </a:endParaRPr>
          </a:p>
        </p:txBody>
      </p:sp>
      <p:sp>
        <p:nvSpPr>
          <p:cNvPr id="32" name="Title 1"/>
          <p:cNvSpPr txBox="1">
            <a:spLocks/>
          </p:cNvSpPr>
          <p:nvPr/>
        </p:nvSpPr>
        <p:spPr bwMode="auto">
          <a:xfrm>
            <a:off x="461962" y="172707"/>
            <a:ext cx="624363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RxClaim &amp; EDI  – SSMO  </a:t>
            </a:r>
            <a:endParaRPr lang="en-US" b="1" kern="0" dirty="0">
              <a:cs typeface="Calibri" panose="020F0502020204030204" pitchFamily="34" charset="0"/>
            </a:endParaRPr>
          </a:p>
        </p:txBody>
      </p:sp>
    </p:spTree>
    <p:extLst>
      <p:ext uri="{BB962C8B-B14F-4D97-AF65-F5344CB8AC3E}">
        <p14:creationId xmlns:p14="http://schemas.microsoft.com/office/powerpoint/2010/main" val="360608139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1066800"/>
            <a:ext cx="621542" cy="47244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smtClean="0">
                <a:solidFill>
                  <a:schemeClr val="tx1">
                    <a:lumMod val="50000"/>
                  </a:schemeClr>
                </a:solidFill>
                <a:latin typeface="Calibri" panose="020F0502020204030204" pitchFamily="34" charset="0"/>
                <a:ea typeface="Arial Unicode MS" charset="0"/>
                <a:cs typeface="Arial Unicode MS" charset="0"/>
              </a:rPr>
              <a:t>Engagement Update  </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64442" y="1066800"/>
            <a:ext cx="7696200" cy="47244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r>
              <a:rPr lang="en-US" sz="1300" b="1" u="sng" dirty="0">
                <a:solidFill>
                  <a:schemeClr val="bg1">
                    <a:lumMod val="50000"/>
                  </a:schemeClr>
                </a:solidFill>
                <a:latin typeface="Calibri" panose="020F0502020204030204" pitchFamily="34" charset="0"/>
              </a:rPr>
              <a:t>Major Accomplishments:</a:t>
            </a:r>
            <a:endParaRPr lang="en-US" sz="1200" b="1" u="sng" dirty="0">
              <a:solidFill>
                <a:schemeClr val="bg1">
                  <a:lumMod val="50000"/>
                </a:schemeClr>
              </a:solidFill>
              <a:latin typeface="Calibri" panose="020F0502020204030204" pitchFamily="34" charset="0"/>
            </a:endParaRPr>
          </a:p>
          <a:p>
            <a:pPr>
              <a:defRPr/>
            </a:pPr>
            <a:endParaRPr lang="en-US" sz="1200" b="1" u="sng" dirty="0">
              <a:solidFill>
                <a:schemeClr val="bg1">
                  <a:lumMod val="50000"/>
                </a:schemeClr>
              </a:solidFill>
              <a:latin typeface="Calibri" panose="020F0502020204030204" pitchFamily="34" charset="0"/>
              <a:ea typeface="Geneva"/>
              <a:cs typeface="Calibri" panose="020F0502020204030204" pitchFamily="34" charset="0"/>
            </a:endParaRPr>
          </a:p>
          <a:p>
            <a:r>
              <a:rPr lang="en-US" sz="1200" b="1" u="sng" dirty="0">
                <a:solidFill>
                  <a:schemeClr val="bg1">
                    <a:lumMod val="50000"/>
                  </a:schemeClr>
                </a:solidFill>
                <a:latin typeface="Calibri" panose="020F0502020204030204" pitchFamily="34" charset="0"/>
              </a:rPr>
              <a:t>PAS Commercial formulary lookup application facing latency issue </a:t>
            </a: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PAS Commercial formulary lookup application facing latency issue when they search the formulary information  by DrugID.</a:t>
            </a: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Optimized the PAS formulary search process to pull only one drug details by DrugID instead of pulling  whole list of drugs for the  formulary plan</a:t>
            </a:r>
            <a:r>
              <a:rPr lang="en-US" sz="1100" u="sng" dirty="0">
                <a:solidFill>
                  <a:schemeClr val="bg1">
                    <a:lumMod val="50000"/>
                  </a:schemeClr>
                </a:solidFill>
                <a:latin typeface="Calibri" panose="020F0502020204030204" pitchFamily="34" charset="0"/>
                <a:ea typeface="Geneva"/>
                <a:cs typeface="Calibri" panose="020F0502020204030204" pitchFamily="34" charset="0"/>
              </a:rPr>
              <a:t>.</a:t>
            </a:r>
          </a:p>
          <a:p>
            <a:pPr marL="171450" indent="-171450">
              <a:buFontTx/>
              <a:buChar char="-"/>
              <a:defRPr/>
            </a:pPr>
            <a:endParaRPr lang="en-US" sz="1100" u="sng" dirty="0">
              <a:solidFill>
                <a:schemeClr val="bg1">
                  <a:lumMod val="50000"/>
                </a:schemeClr>
              </a:solidFill>
              <a:latin typeface="Calibri" panose="020F0502020204030204" pitchFamily="34" charset="0"/>
              <a:ea typeface="Geneva"/>
              <a:cs typeface="Calibri" panose="020F0502020204030204" pitchFamily="34" charset="0"/>
            </a:endParaRPr>
          </a:p>
          <a:p>
            <a:pPr>
              <a:defRPr/>
            </a:pPr>
            <a:r>
              <a:rPr lang="en-US" sz="1200" b="1" u="sng" dirty="0">
                <a:solidFill>
                  <a:schemeClr val="bg1">
                    <a:lumMod val="50000"/>
                  </a:schemeClr>
                </a:solidFill>
                <a:latin typeface="Calibri" panose="020F0502020204030204" pitchFamily="34" charset="0"/>
              </a:rPr>
              <a:t>CT Logic Enhancement:</a:t>
            </a: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FACT and Content Manager are the current platforms that support the maintenance of  Book 1 Part D formularies.  These applications identify formulary defects via a daily validation process  It also provides daily automated tier/exclusion updates to RxClaim thus reducing misalignment with CMS submitted formularies. </a:t>
            </a: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It is critical for the business to ensure that the processes are optimized and that  reports are run daily per CMS guidelines.</a:t>
            </a:r>
          </a:p>
          <a:p>
            <a:pPr marL="171450" indent="-171450">
              <a:buFontTx/>
              <a:buChar char="-"/>
              <a:defRPr/>
            </a:pPr>
            <a:r>
              <a:rPr lang="en-US" sz="1100" dirty="0">
                <a:solidFill>
                  <a:schemeClr val="bg1">
                    <a:lumMod val="50000"/>
                  </a:schemeClr>
                </a:solidFill>
                <a:latin typeface="Calibri" panose="020F0502020204030204" pitchFamily="34" charset="0"/>
                <a:ea typeface="Geneva"/>
                <a:cs typeface="Calibri" panose="020F0502020204030204" pitchFamily="34" charset="0"/>
              </a:rPr>
              <a:t>This implementation would  minimize member disruption and helps business.</a:t>
            </a:r>
          </a:p>
          <a:p>
            <a:pPr>
              <a:defRPr/>
            </a:pPr>
            <a:endParaRPr lang="en-US" sz="1100" dirty="0">
              <a:solidFill>
                <a:schemeClr val="bg1">
                  <a:lumMod val="50000"/>
                </a:schemeClr>
              </a:solidFill>
              <a:latin typeface="Calibri" panose="020F0502020204030204" pitchFamily="34" charset="0"/>
              <a:ea typeface="Geneva"/>
              <a:cs typeface="Calibri" panose="020F0502020204030204" pitchFamily="34" charset="0"/>
            </a:endParaRPr>
          </a:p>
          <a:p>
            <a:pPr>
              <a:defRPr/>
            </a:pPr>
            <a:r>
              <a:rPr lang="en-US" sz="1200" b="1" u="sng" dirty="0">
                <a:solidFill>
                  <a:schemeClr val="bg1">
                    <a:lumMod val="50000"/>
                  </a:schemeClr>
                </a:solidFill>
                <a:latin typeface="Calibri" panose="020F0502020204030204" pitchFamily="34" charset="0"/>
              </a:rPr>
              <a:t>Brand over Generic on FACT Crosstab:</a:t>
            </a:r>
          </a:p>
          <a:p>
            <a:pPr>
              <a:defRPr/>
            </a:pPr>
            <a:r>
              <a:rPr lang="en-US" sz="1200" dirty="0">
                <a:solidFill>
                  <a:schemeClr val="bg1">
                    <a:lumMod val="50000"/>
                  </a:schemeClr>
                </a:solidFill>
                <a:latin typeface="Calibri" panose="020F0502020204030204" pitchFamily="34" charset="0"/>
              </a:rPr>
              <a:t>- FACT application sends Drug information reports to Business on daily basis for validation purpose. Business needs to manually validate the report and manipulates the drug data to determine if it is a brand or generic and include this information in the required reports.</a:t>
            </a:r>
          </a:p>
          <a:p>
            <a:pPr>
              <a:defRPr/>
            </a:pPr>
            <a:r>
              <a:rPr lang="en-US" sz="1200" dirty="0">
                <a:solidFill>
                  <a:schemeClr val="bg1">
                    <a:lumMod val="50000"/>
                  </a:schemeClr>
                </a:solidFill>
                <a:latin typeface="Calibri" panose="020F0502020204030204" pitchFamily="34" charset="0"/>
              </a:rPr>
              <a:t>- Added a new process to FACT application which automatically identify, if a drug is branded or generic and sends the reports to business on daily basis which avoided manual interpretation and assured report accuracy. </a:t>
            </a:r>
          </a:p>
          <a:p>
            <a:pPr marL="171450" indent="-171450">
              <a:buFontTx/>
              <a:buChar char="-"/>
              <a:defRPr/>
            </a:pPr>
            <a:endParaRPr lang="en-US" sz="1100" dirty="0">
              <a:solidFill>
                <a:schemeClr val="bg1">
                  <a:lumMod val="50000"/>
                </a:schemeClr>
              </a:solidFill>
              <a:latin typeface="Calibri" panose="020F0502020204030204" pitchFamily="34" charset="0"/>
              <a:ea typeface="Geneva"/>
              <a:cs typeface="Calibri" panose="020F0502020204030204" pitchFamily="34" charset="0"/>
            </a:endParaRPr>
          </a:p>
        </p:txBody>
      </p:sp>
      <p:sp>
        <p:nvSpPr>
          <p:cNvPr id="32" name="Title 1"/>
          <p:cNvSpPr txBox="1">
            <a:spLocks/>
          </p:cNvSpPr>
          <p:nvPr/>
        </p:nvSpPr>
        <p:spPr bwMode="auto">
          <a:xfrm>
            <a:off x="461962" y="172707"/>
            <a:ext cx="624363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RxWeb  – SSMO  </a:t>
            </a:r>
            <a:endParaRPr lang="en-US" b="1" kern="0" dirty="0">
              <a:cs typeface="Calibri" panose="020F0502020204030204" pitchFamily="34" charset="0"/>
            </a:endParaRPr>
          </a:p>
        </p:txBody>
      </p:sp>
    </p:spTree>
    <p:extLst>
      <p:ext uri="{BB962C8B-B14F-4D97-AF65-F5344CB8AC3E}">
        <p14:creationId xmlns:p14="http://schemas.microsoft.com/office/powerpoint/2010/main" val="278520513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2"/>
            <a:ext cx="8224838" cy="611188"/>
          </a:xfrm>
        </p:spPr>
        <p:txBody>
          <a:bodyPr/>
          <a:lstStyle/>
          <a:p>
            <a:r>
              <a:rPr lang="en-US" b="1" dirty="0" smtClean="0">
                <a:cs typeface="Calibri" panose="020F0502020204030204" pitchFamily="34" charset="0"/>
              </a:rPr>
              <a:t>Utilization - Current and Forecast</a:t>
            </a:r>
            <a:endParaRPr lang="en-US" dirty="0">
              <a:solidFill>
                <a:srgbClr val="FF0000"/>
              </a:solidFill>
              <a:cs typeface="Calibri" panose="020F0502020204030204" pitchFamily="34" charset="0"/>
            </a:endParaRPr>
          </a:p>
        </p:txBody>
      </p:sp>
      <p:sp>
        <p:nvSpPr>
          <p:cNvPr id="16" name="TextBox 15"/>
          <p:cNvSpPr txBox="1"/>
          <p:nvPr/>
        </p:nvSpPr>
        <p:spPr>
          <a:xfrm>
            <a:off x="1524000" y="838206"/>
            <a:ext cx="2590800" cy="276999"/>
          </a:xfrm>
          <a:prstGeom prst="rect">
            <a:avLst/>
          </a:prstGeom>
          <a:noFill/>
        </p:spPr>
        <p:txBody>
          <a:bodyPr wrap="square" rtlCol="0">
            <a:spAutoFit/>
          </a:bodyPr>
          <a:lstStyle/>
          <a:p>
            <a:r>
              <a:rPr lang="en-US" sz="1200" b="1" dirty="0" smtClean="0">
                <a:latin typeface="Calibri" panose="020F0502020204030204" pitchFamily="34" charset="0"/>
              </a:rPr>
              <a:t>Utilization – Q4 2017</a:t>
            </a:r>
            <a:endParaRPr lang="en-US" sz="1200" b="1" dirty="0">
              <a:latin typeface="Calibri" panose="020F0502020204030204" pitchFamily="34" charset="0"/>
            </a:endParaRPr>
          </a:p>
        </p:txBody>
      </p:sp>
      <p:sp>
        <p:nvSpPr>
          <p:cNvPr id="14" name="Rounded Rectangle 13"/>
          <p:cNvSpPr/>
          <p:nvPr/>
        </p:nvSpPr>
        <p:spPr bwMode="auto">
          <a:xfrm>
            <a:off x="5257800" y="976700"/>
            <a:ext cx="3505200" cy="5271701"/>
          </a:xfrm>
          <a:prstGeom prst="roundRect">
            <a:avLst/>
          </a:prstGeom>
          <a:noFill/>
          <a:ln w="12700" cap="flat" cmpd="sng" algn="ctr">
            <a:solidFill>
              <a:schemeClr val="accent1">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eaLnBrk="0" fontAlgn="base" hangingPunct="0">
              <a:lnSpc>
                <a:spcPct val="95000"/>
              </a:lnSpc>
              <a:spcBef>
                <a:spcPct val="0"/>
              </a:spcBef>
              <a:spcAft>
                <a:spcPct val="0"/>
              </a:spcAft>
            </a:pPr>
            <a:r>
              <a:rPr lang="en-US" sz="1400" b="1" u="sng" dirty="0" smtClean="0">
                <a:solidFill>
                  <a:schemeClr val="bg1">
                    <a:lumMod val="50000"/>
                  </a:schemeClr>
                </a:solidFill>
                <a:latin typeface="Calibri" panose="020F0502020204030204" pitchFamily="34" charset="0"/>
                <a:ea typeface="Arial Unicode MS" charset="0"/>
                <a:cs typeface="Arial Unicode MS" charset="0"/>
              </a:rPr>
              <a:t>Q4 2017:</a:t>
            </a:r>
            <a:endParaRPr lang="en-US" sz="1400" b="1" u="sng" dirty="0">
              <a:solidFill>
                <a:schemeClr val="bg1">
                  <a:lumMod val="50000"/>
                </a:schemeClr>
              </a:solidFill>
              <a:latin typeface="Calibri" panose="020F0502020204030204" pitchFamily="34" charset="0"/>
              <a:ea typeface="Arial Unicode MS" charset="0"/>
              <a:cs typeface="Arial Unicode MS" charset="0"/>
            </a:endParaRPr>
          </a:p>
          <a:p>
            <a:pPr lvl="1" eaLnBrk="0" fontAlgn="base" hangingPunct="0">
              <a:lnSpc>
                <a:spcPct val="95000"/>
              </a:lnSpc>
              <a:spcBef>
                <a:spcPct val="0"/>
              </a:spcBef>
              <a:spcAft>
                <a:spcPct val="0"/>
              </a:spcAft>
            </a:pPr>
            <a:endParaRPr lang="en-US" sz="1400" dirty="0" smtClean="0">
              <a:solidFill>
                <a:schemeClr val="bg1">
                  <a:lumMod val="50000"/>
                </a:schemeClr>
              </a:solidFill>
              <a:latin typeface="Calibri" panose="020F0502020204030204" pitchFamily="34" charset="0"/>
              <a:ea typeface="Arial Unicode MS" charset="0"/>
              <a:cs typeface="Arial Unicode MS" charset="0"/>
            </a:endParaRPr>
          </a:p>
          <a:p>
            <a:pPr lvl="1" eaLnBrk="0" fontAlgn="base" hangingPunct="0">
              <a:lnSpc>
                <a:spcPct val="95000"/>
              </a:lnSpc>
              <a:spcBef>
                <a:spcPct val="0"/>
              </a:spcBef>
              <a:spcAft>
                <a:spcPct val="0"/>
              </a:spcAft>
            </a:pPr>
            <a:r>
              <a:rPr lang="en-US" sz="1400" dirty="0" smtClean="0">
                <a:solidFill>
                  <a:schemeClr val="bg1">
                    <a:lumMod val="50000"/>
                  </a:schemeClr>
                </a:solidFill>
                <a:latin typeface="Calibri" panose="020F0502020204030204" pitchFamily="34" charset="0"/>
                <a:ea typeface="Arial Unicode MS" charset="0"/>
                <a:cs typeface="Arial Unicode MS" charset="0"/>
              </a:rPr>
              <a:t>Reasons </a:t>
            </a:r>
            <a:r>
              <a:rPr lang="en-US" sz="1400" dirty="0">
                <a:solidFill>
                  <a:schemeClr val="bg1">
                    <a:lumMod val="50000"/>
                  </a:schemeClr>
                </a:solidFill>
                <a:latin typeface="Calibri" panose="020F0502020204030204" pitchFamily="34" charset="0"/>
                <a:ea typeface="Arial Unicode MS" charset="0"/>
                <a:cs typeface="Arial Unicode MS" charset="0"/>
              </a:rPr>
              <a:t>for </a:t>
            </a:r>
            <a:r>
              <a:rPr lang="en-US" sz="1400" dirty="0" smtClean="0">
                <a:solidFill>
                  <a:schemeClr val="bg1">
                    <a:lumMod val="50000"/>
                  </a:schemeClr>
                </a:solidFill>
                <a:latin typeface="Calibri" panose="020F0502020204030204" pitchFamily="34" charset="0"/>
                <a:ea typeface="Arial Unicode MS" charset="0"/>
                <a:cs typeface="Arial Unicode MS" charset="0"/>
              </a:rPr>
              <a:t>High TAFW :</a:t>
            </a:r>
            <a:endParaRPr lang="en-US" sz="1400" dirty="0">
              <a:solidFill>
                <a:schemeClr val="bg1">
                  <a:lumMod val="50000"/>
                </a:schemeClr>
              </a:solidFill>
              <a:latin typeface="Calibri" panose="020F0502020204030204" pitchFamily="34" charset="0"/>
              <a:ea typeface="Arial Unicode MS" charset="0"/>
              <a:cs typeface="Arial Unicode MS" charset="0"/>
            </a:endParaRPr>
          </a:p>
          <a:p>
            <a:pPr marL="742950" lvl="1" indent="-285750" eaLnBrk="0" fontAlgn="base" hangingPunct="0">
              <a:lnSpc>
                <a:spcPct val="95000"/>
              </a:lnSpc>
              <a:spcBef>
                <a:spcPct val="0"/>
              </a:spcBef>
              <a:spcAft>
                <a:spcPct val="0"/>
              </a:spcAft>
              <a:buFont typeface="Arial" panose="020B0604020202020204" pitchFamily="34" charset="0"/>
              <a:buChar char="•"/>
            </a:pPr>
            <a:r>
              <a:rPr lang="en-US" sz="1400" dirty="0" smtClean="0">
                <a:solidFill>
                  <a:schemeClr val="bg1">
                    <a:lumMod val="50000"/>
                  </a:schemeClr>
                </a:solidFill>
                <a:latin typeface="Calibri" panose="020F0502020204030204" pitchFamily="34" charset="0"/>
                <a:ea typeface="Arial Unicode MS" charset="0"/>
                <a:cs typeface="Arial Unicode MS" charset="0"/>
              </a:rPr>
              <a:t>2 </a:t>
            </a:r>
            <a:r>
              <a:rPr lang="en-US" sz="1400" dirty="0">
                <a:solidFill>
                  <a:schemeClr val="bg1">
                    <a:lumMod val="50000"/>
                  </a:schemeClr>
                </a:solidFill>
                <a:latin typeface="Calibri" panose="020F0502020204030204" pitchFamily="34" charset="0"/>
                <a:ea typeface="Arial Unicode MS" charset="0"/>
                <a:cs typeface="Arial Unicode MS" charset="0"/>
              </a:rPr>
              <a:t>days of holiday in Oct, 2017</a:t>
            </a:r>
            <a:r>
              <a:rPr lang="en-US" sz="1400" dirty="0" smtClean="0">
                <a:solidFill>
                  <a:schemeClr val="bg1">
                    <a:lumMod val="50000"/>
                  </a:schemeClr>
                </a:solidFill>
                <a:latin typeface="Calibri" panose="020F0502020204030204" pitchFamily="34" charset="0"/>
                <a:ea typeface="Arial Unicode MS" charset="0"/>
                <a:cs typeface="Arial Unicode MS" charset="0"/>
              </a:rPr>
              <a:t>.</a:t>
            </a:r>
          </a:p>
          <a:p>
            <a:pPr marL="742950" lvl="1" indent="-285750" eaLnBrk="0" fontAlgn="base" hangingPunct="0">
              <a:lnSpc>
                <a:spcPct val="95000"/>
              </a:lnSpc>
              <a:spcBef>
                <a:spcPct val="0"/>
              </a:spcBef>
              <a:spcAft>
                <a:spcPct val="0"/>
              </a:spcAft>
              <a:buFont typeface="Arial" panose="020B0604020202020204" pitchFamily="34" charset="0"/>
              <a:buChar char="•"/>
            </a:pPr>
            <a:r>
              <a:rPr lang="en-US" sz="1400" dirty="0">
                <a:solidFill>
                  <a:schemeClr val="bg1">
                    <a:lumMod val="50000"/>
                  </a:schemeClr>
                </a:solidFill>
                <a:latin typeface="Calibri" panose="020F0502020204030204" pitchFamily="34" charset="0"/>
                <a:ea typeface="Arial Unicode MS" charset="0"/>
                <a:cs typeface="Arial Unicode MS" charset="0"/>
              </a:rPr>
              <a:t>Planned leaves due to Diwali Festival</a:t>
            </a:r>
          </a:p>
          <a:p>
            <a:pPr marL="742950" lvl="1" indent="-285750" eaLnBrk="0" fontAlgn="base" hangingPunct="0">
              <a:lnSpc>
                <a:spcPct val="95000"/>
              </a:lnSpc>
              <a:spcBef>
                <a:spcPct val="0"/>
              </a:spcBef>
              <a:spcAft>
                <a:spcPct val="0"/>
              </a:spcAft>
              <a:buFont typeface="Arial" panose="020B0604020202020204" pitchFamily="34" charset="0"/>
              <a:buChar char="•"/>
            </a:pPr>
            <a:r>
              <a:rPr lang="en-US" sz="1400" dirty="0" smtClean="0">
                <a:solidFill>
                  <a:schemeClr val="bg1">
                    <a:lumMod val="50000"/>
                  </a:schemeClr>
                </a:solidFill>
                <a:latin typeface="Calibri" panose="020F0502020204030204" pitchFamily="34" charset="0"/>
                <a:ea typeface="Arial Unicode MS" charset="0"/>
                <a:cs typeface="Arial Unicode MS" charset="0"/>
              </a:rPr>
              <a:t>Modernization – Some KT hours due to Resource Movement </a:t>
            </a:r>
          </a:p>
          <a:p>
            <a:pPr marL="742950" lvl="1" indent="-285750" eaLnBrk="0" fontAlgn="base" hangingPunct="0">
              <a:lnSpc>
                <a:spcPct val="95000"/>
              </a:lnSpc>
              <a:spcBef>
                <a:spcPct val="0"/>
              </a:spcBef>
              <a:spcAft>
                <a:spcPct val="0"/>
              </a:spcAft>
              <a:buFont typeface="Arial" panose="020B0604020202020204" pitchFamily="34" charset="0"/>
              <a:buChar char="•"/>
            </a:pPr>
            <a:endParaRPr lang="en-US" sz="1400" dirty="0">
              <a:solidFill>
                <a:schemeClr val="bg1">
                  <a:lumMod val="50000"/>
                </a:schemeClr>
              </a:solidFill>
              <a:latin typeface="Calibri" panose="020F0502020204030204" pitchFamily="34" charset="0"/>
              <a:ea typeface="Arial Unicode MS" charset="0"/>
              <a:cs typeface="Arial Unicode MS" charset="0"/>
            </a:endParaRPr>
          </a:p>
          <a:p>
            <a:pPr eaLnBrk="0" fontAlgn="base" hangingPunct="0">
              <a:lnSpc>
                <a:spcPct val="95000"/>
              </a:lnSpc>
              <a:spcBef>
                <a:spcPct val="0"/>
              </a:spcBef>
              <a:spcAft>
                <a:spcPct val="0"/>
              </a:spcAft>
            </a:pPr>
            <a:endParaRPr lang="en-US" sz="1400" b="1" u="sng" dirty="0" smtClean="0">
              <a:solidFill>
                <a:schemeClr val="bg1">
                  <a:lumMod val="50000"/>
                </a:schemeClr>
              </a:solidFill>
              <a:latin typeface="Calibri" panose="020F0502020204030204" pitchFamily="34" charset="0"/>
              <a:ea typeface="Arial Unicode MS" charset="0"/>
              <a:cs typeface="Arial Unicode MS" charset="0"/>
            </a:endParaRPr>
          </a:p>
          <a:p>
            <a:pPr eaLnBrk="0" fontAlgn="base" hangingPunct="0">
              <a:lnSpc>
                <a:spcPct val="95000"/>
              </a:lnSpc>
              <a:spcBef>
                <a:spcPct val="0"/>
              </a:spcBef>
              <a:spcAft>
                <a:spcPct val="0"/>
              </a:spcAft>
            </a:pPr>
            <a:r>
              <a:rPr lang="en-US" sz="1400" b="1" u="sng" dirty="0" smtClean="0">
                <a:solidFill>
                  <a:schemeClr val="bg1">
                    <a:lumMod val="50000"/>
                  </a:schemeClr>
                </a:solidFill>
                <a:latin typeface="Calibri" panose="020F0502020204030204" pitchFamily="34" charset="0"/>
                <a:ea typeface="Arial Unicode MS" charset="0"/>
                <a:cs typeface="Arial Unicode MS" charset="0"/>
              </a:rPr>
              <a:t>Jan’18:</a:t>
            </a:r>
            <a:endParaRPr lang="en-US" sz="1400" b="1" u="sng" dirty="0">
              <a:solidFill>
                <a:schemeClr val="bg1">
                  <a:lumMod val="50000"/>
                </a:schemeClr>
              </a:solidFill>
              <a:latin typeface="Calibri" panose="020F0502020204030204" pitchFamily="34" charset="0"/>
              <a:ea typeface="Arial Unicode MS" charset="0"/>
              <a:cs typeface="Arial Unicode MS" charset="0"/>
            </a:endParaRPr>
          </a:p>
          <a:p>
            <a:pPr marL="285750" indent="-285750" eaLnBrk="0" fontAlgn="base" hangingPunct="0">
              <a:lnSpc>
                <a:spcPct val="95000"/>
              </a:lnSpc>
              <a:spcBef>
                <a:spcPct val="0"/>
              </a:spcBef>
              <a:spcAft>
                <a:spcPct val="0"/>
              </a:spcAft>
              <a:buFont typeface="Arial" panose="020B0604020202020204" pitchFamily="34" charset="0"/>
              <a:buChar char="•"/>
            </a:pPr>
            <a:endParaRPr lang="en-US" sz="1400" dirty="0" smtClean="0">
              <a:solidFill>
                <a:schemeClr val="bg1">
                  <a:lumMod val="50000"/>
                </a:schemeClr>
              </a:solidFill>
              <a:latin typeface="Calibri" panose="020F0502020204030204" pitchFamily="34" charset="0"/>
              <a:ea typeface="Arial Unicode MS" charset="0"/>
              <a:cs typeface="Arial Unicode MS" charset="0"/>
            </a:endParaRPr>
          </a:p>
          <a:p>
            <a:pPr marL="285750" indent="-285750" eaLnBrk="0" fontAlgn="base" hangingPunct="0">
              <a:lnSpc>
                <a:spcPct val="95000"/>
              </a:lnSpc>
              <a:spcBef>
                <a:spcPct val="0"/>
              </a:spcBef>
              <a:spcAft>
                <a:spcPct val="0"/>
              </a:spcAft>
              <a:buFont typeface="Arial" panose="020B0604020202020204" pitchFamily="34" charset="0"/>
              <a:buChar char="•"/>
            </a:pPr>
            <a:r>
              <a:rPr lang="en-US" sz="1400" dirty="0">
                <a:solidFill>
                  <a:schemeClr val="bg1">
                    <a:lumMod val="50000"/>
                  </a:schemeClr>
                </a:solidFill>
                <a:latin typeface="Calibri" panose="020F0502020204030204" pitchFamily="34" charset="0"/>
                <a:ea typeface="Arial Unicode MS" charset="0"/>
                <a:cs typeface="Arial Unicode MS" charset="0"/>
              </a:rPr>
              <a:t>High </a:t>
            </a:r>
            <a:r>
              <a:rPr lang="en-US" sz="1400" dirty="0" smtClean="0">
                <a:solidFill>
                  <a:schemeClr val="bg1">
                    <a:lumMod val="50000"/>
                  </a:schemeClr>
                </a:solidFill>
                <a:latin typeface="Calibri" panose="020F0502020204030204" pitchFamily="34" charset="0"/>
                <a:ea typeface="Arial Unicode MS" charset="0"/>
                <a:cs typeface="Arial Unicode MS" charset="0"/>
              </a:rPr>
              <a:t>(15-20%) </a:t>
            </a:r>
            <a:r>
              <a:rPr lang="en-US" sz="1400" dirty="0">
                <a:solidFill>
                  <a:schemeClr val="bg1">
                    <a:lumMod val="50000"/>
                  </a:schemeClr>
                </a:solidFill>
                <a:latin typeface="Calibri" panose="020F0502020204030204" pitchFamily="34" charset="0"/>
                <a:ea typeface="Arial Unicode MS" charset="0"/>
                <a:cs typeface="Arial Unicode MS" charset="0"/>
              </a:rPr>
              <a:t>TAFW </a:t>
            </a:r>
            <a:r>
              <a:rPr lang="en-US" sz="1400" dirty="0" smtClean="0">
                <a:solidFill>
                  <a:schemeClr val="bg1">
                    <a:lumMod val="50000"/>
                  </a:schemeClr>
                </a:solidFill>
                <a:latin typeface="Calibri" panose="020F0502020204030204" pitchFamily="34" charset="0"/>
                <a:ea typeface="Arial Unicode MS" charset="0"/>
                <a:cs typeface="Arial Unicode MS" charset="0"/>
              </a:rPr>
              <a:t>anticipated due to New Year holiday and festival vacation plans.</a:t>
            </a:r>
          </a:p>
          <a:p>
            <a:pPr marL="285750" indent="-285750" eaLnBrk="0" fontAlgn="base" hangingPunct="0">
              <a:lnSpc>
                <a:spcPct val="95000"/>
              </a:lnSpc>
              <a:spcBef>
                <a:spcPct val="0"/>
              </a:spcBef>
              <a:spcAft>
                <a:spcPct val="0"/>
              </a:spcAft>
              <a:buFont typeface="Arial" panose="020B0604020202020204" pitchFamily="34" charset="0"/>
              <a:buChar char="•"/>
            </a:pPr>
            <a:r>
              <a:rPr lang="en-US" sz="1400" dirty="0" smtClean="0">
                <a:solidFill>
                  <a:schemeClr val="bg1">
                    <a:lumMod val="50000"/>
                  </a:schemeClr>
                </a:solidFill>
                <a:latin typeface="Calibri" panose="020F0502020204030204" pitchFamily="34" charset="0"/>
                <a:ea typeface="Arial Unicode MS" charset="0"/>
                <a:cs typeface="Arial Unicode MS" charset="0"/>
              </a:rPr>
              <a:t>High Admin hours anticipated due to Agile trainings planned for the teams.</a:t>
            </a:r>
          </a:p>
          <a:p>
            <a:pPr marL="285750" indent="-285750" eaLnBrk="0" fontAlgn="base" hangingPunct="0">
              <a:lnSpc>
                <a:spcPct val="95000"/>
              </a:lnSpc>
              <a:spcBef>
                <a:spcPct val="0"/>
              </a:spcBef>
              <a:spcAft>
                <a:spcPct val="0"/>
              </a:spcAft>
              <a:buFont typeface="Arial" panose="020B0604020202020204" pitchFamily="34" charset="0"/>
              <a:buChar char="•"/>
            </a:pPr>
            <a:r>
              <a:rPr lang="en-US" sz="1400" dirty="0" smtClean="0">
                <a:solidFill>
                  <a:schemeClr val="bg1">
                    <a:lumMod val="50000"/>
                  </a:schemeClr>
                </a:solidFill>
                <a:latin typeface="Calibri" panose="020F0502020204030204" pitchFamily="34" charset="0"/>
                <a:ea typeface="Arial Unicode MS" charset="0"/>
                <a:cs typeface="Arial Unicode MS" charset="0"/>
              </a:rPr>
              <a:t>No KT or Admin hours expected</a:t>
            </a:r>
            <a:endParaRPr lang="en-US" sz="1400" dirty="0">
              <a:solidFill>
                <a:schemeClr val="bg1">
                  <a:lumMod val="50000"/>
                </a:schemeClr>
              </a:solidFill>
              <a:latin typeface="Calibri" panose="020F0502020204030204" pitchFamily="34" charset="0"/>
              <a:ea typeface="Arial Unicode MS" charset="0"/>
              <a:cs typeface="Arial Unicode MS" charset="0"/>
            </a:endParaRPr>
          </a:p>
        </p:txBody>
      </p:sp>
      <p:sp>
        <p:nvSpPr>
          <p:cNvPr id="9" name="TextBox 8"/>
          <p:cNvSpPr txBox="1"/>
          <p:nvPr/>
        </p:nvSpPr>
        <p:spPr>
          <a:xfrm>
            <a:off x="1524000" y="3657607"/>
            <a:ext cx="2743200" cy="276999"/>
          </a:xfrm>
          <a:prstGeom prst="rect">
            <a:avLst/>
          </a:prstGeom>
          <a:noFill/>
        </p:spPr>
        <p:txBody>
          <a:bodyPr wrap="square" rtlCol="0">
            <a:spAutoFit/>
          </a:bodyPr>
          <a:lstStyle/>
          <a:p>
            <a:r>
              <a:rPr lang="en-US" sz="1200" b="1" dirty="0" smtClean="0">
                <a:latin typeface="Calibri" panose="020F0502020204030204" pitchFamily="34" charset="0"/>
              </a:rPr>
              <a:t>Forecasted Utilization  - Jan </a:t>
            </a:r>
            <a:endParaRPr lang="en-US" sz="1200" b="1" dirty="0">
              <a:latin typeface="Calibri" panose="020F0502020204030204" pitchFamily="34" charset="0"/>
            </a:endParaRPr>
          </a:p>
        </p:txBody>
      </p:sp>
      <p:graphicFrame>
        <p:nvGraphicFramePr>
          <p:cNvPr id="8" name="Chart 7"/>
          <p:cNvGraphicFramePr>
            <a:graphicFrameLocks/>
          </p:cNvGraphicFramePr>
          <p:nvPr>
            <p:extLst>
              <p:ext uri="{D42A27DB-BD31-4B8C-83A1-F6EECF244321}">
                <p14:modId xmlns:p14="http://schemas.microsoft.com/office/powerpoint/2010/main" val="344769726"/>
              </p:ext>
            </p:extLst>
          </p:nvPr>
        </p:nvGraphicFramePr>
        <p:xfrm>
          <a:off x="381000" y="1124730"/>
          <a:ext cx="4663440" cy="23774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759805143"/>
              </p:ext>
            </p:extLst>
          </p:nvPr>
        </p:nvGraphicFramePr>
        <p:xfrm>
          <a:off x="381000" y="3934606"/>
          <a:ext cx="4663440" cy="23774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378611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Attrition Trend for 2017</a:t>
            </a:r>
            <a:endParaRPr lang="en-US" dirty="0">
              <a:solidFill>
                <a:srgbClr val="FF0000"/>
              </a:solidFill>
            </a:endParaRPr>
          </a:p>
        </p:txBody>
      </p:sp>
      <p:sp>
        <p:nvSpPr>
          <p:cNvPr id="203" name="Rectangle 202"/>
          <p:cNvSpPr/>
          <p:nvPr/>
        </p:nvSpPr>
        <p:spPr>
          <a:xfrm>
            <a:off x="5334000" y="4648208"/>
            <a:ext cx="2643206" cy="307777"/>
          </a:xfrm>
          <a:prstGeom prst="rect">
            <a:avLst/>
          </a:prstGeom>
        </p:spPr>
        <p:txBody>
          <a:bodyPr wrap="square">
            <a:spAutoFit/>
          </a:bodyPr>
          <a:lstStyle/>
          <a:p>
            <a:r>
              <a:rPr lang="en-US" sz="1400" b="1" dirty="0" smtClean="0">
                <a:solidFill>
                  <a:srgbClr val="FFFFFF"/>
                </a:solidFill>
              </a:rPr>
              <a:t>Next Steps</a:t>
            </a:r>
          </a:p>
        </p:txBody>
      </p:sp>
      <p:graphicFrame>
        <p:nvGraphicFramePr>
          <p:cNvPr id="24" name="Table 23"/>
          <p:cNvGraphicFramePr>
            <a:graphicFrameLocks noGrp="1"/>
          </p:cNvGraphicFramePr>
          <p:nvPr>
            <p:extLst>
              <p:ext uri="{D42A27DB-BD31-4B8C-83A1-F6EECF244321}">
                <p14:modId xmlns:p14="http://schemas.microsoft.com/office/powerpoint/2010/main" val="3128513179"/>
              </p:ext>
            </p:extLst>
          </p:nvPr>
        </p:nvGraphicFramePr>
        <p:xfrm>
          <a:off x="457200" y="4357099"/>
          <a:ext cx="8229600" cy="975376"/>
        </p:xfrm>
        <a:graphic>
          <a:graphicData uri="http://schemas.openxmlformats.org/drawingml/2006/table">
            <a:tbl>
              <a:tblPr firstRow="1" bandRow="1">
                <a:tableStyleId>{5940675A-B579-460E-94D1-54222C63F5DA}</a:tableStyleId>
              </a:tblPr>
              <a:tblGrid>
                <a:gridCol w="8229600"/>
              </a:tblGrid>
              <a:tr h="335288">
                <a:tc>
                  <a:txBody>
                    <a:bodyPr/>
                    <a:lstStyle/>
                    <a:p>
                      <a:pPr algn="ctr"/>
                      <a:r>
                        <a:rPr lang="en-US" sz="1600" b="1" dirty="0" smtClean="0">
                          <a:solidFill>
                            <a:schemeClr val="bg1"/>
                          </a:solidFill>
                          <a:latin typeface="Calibri" panose="020F0502020204030204" pitchFamily="34" charset="0"/>
                        </a:rPr>
                        <a:t>Highlights</a:t>
                      </a:r>
                      <a:endParaRPr lang="en-US" sz="1600" b="1" dirty="0">
                        <a:solidFill>
                          <a:schemeClr val="bg1"/>
                        </a:solidFill>
                        <a:latin typeface="Calibri" panose="020F0502020204030204" pitchFamily="34" charset="0"/>
                      </a:endParaRPr>
                    </a:p>
                  </a:txBody>
                  <a:tcPr marL="91437" marR="9143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640088">
                <a:tc>
                  <a:txBody>
                    <a:bodyPr/>
                    <a:lstStyle/>
                    <a:p>
                      <a:pPr marL="171450" marR="0" indent="-171450" algn="l" defTabSz="457200" rtl="0" eaLnBrk="1" fontAlgn="auto" latinLnBrk="0" hangingPunct="1">
                        <a:lnSpc>
                          <a:spcPct val="100000"/>
                        </a:lnSpc>
                        <a:spcBef>
                          <a:spcPts val="0"/>
                        </a:spcBef>
                        <a:spcAft>
                          <a:spcPts val="0"/>
                        </a:spcAft>
                        <a:buClr>
                          <a:srgbClr val="00B050"/>
                        </a:buClr>
                        <a:buSzPct val="125000"/>
                        <a:buFont typeface="Arial" panose="020B0604020202020204" pitchFamily="34" charset="0"/>
                        <a:buChar char="•"/>
                        <a:tabLst/>
                        <a:defRPr/>
                      </a:pPr>
                      <a:r>
                        <a:rPr lang="en-US" sz="1200" kern="1200" baseline="0" dirty="0" smtClean="0">
                          <a:solidFill>
                            <a:schemeClr val="bg1">
                              <a:lumMod val="50000"/>
                            </a:schemeClr>
                          </a:solidFill>
                          <a:latin typeface="Calibri" panose="020F0502020204030204" pitchFamily="34" charset="0"/>
                          <a:ea typeface="+mn-ea"/>
                          <a:cs typeface="+mn-cs"/>
                        </a:rPr>
                        <a:t>Attrition is low as compare to broader organization &amp; industry</a:t>
                      </a:r>
                    </a:p>
                    <a:p>
                      <a:pPr marL="171450" marR="0" indent="-171450" algn="l" defTabSz="457200" rtl="0" eaLnBrk="1" fontAlgn="auto" latinLnBrk="0" hangingPunct="1">
                        <a:lnSpc>
                          <a:spcPct val="100000"/>
                        </a:lnSpc>
                        <a:spcBef>
                          <a:spcPts val="0"/>
                        </a:spcBef>
                        <a:spcAft>
                          <a:spcPts val="0"/>
                        </a:spcAft>
                        <a:buClr>
                          <a:srgbClr val="00B050"/>
                        </a:buClr>
                        <a:buSzPct val="125000"/>
                        <a:buFont typeface="Arial" panose="020B0604020202020204" pitchFamily="34" charset="0"/>
                        <a:buChar char="•"/>
                        <a:tabLst/>
                        <a:defRPr/>
                      </a:pPr>
                      <a:r>
                        <a:rPr lang="en-US" sz="1200" baseline="0" dirty="0" smtClean="0">
                          <a:solidFill>
                            <a:schemeClr val="bg1">
                              <a:lumMod val="50000"/>
                            </a:schemeClr>
                          </a:solidFill>
                          <a:latin typeface="Calibri" panose="020F0502020204030204" pitchFamily="34" charset="0"/>
                        </a:rPr>
                        <a:t>Top performers' retention is high – 97%</a:t>
                      </a:r>
                    </a:p>
                    <a:p>
                      <a:pPr marL="0" marR="0" indent="0" algn="l" defTabSz="457200" rtl="0" eaLnBrk="1" fontAlgn="auto" latinLnBrk="0" hangingPunct="1">
                        <a:lnSpc>
                          <a:spcPct val="100000"/>
                        </a:lnSpc>
                        <a:spcBef>
                          <a:spcPts val="0"/>
                        </a:spcBef>
                        <a:spcAft>
                          <a:spcPts val="0"/>
                        </a:spcAft>
                        <a:buClr>
                          <a:srgbClr val="00B050"/>
                        </a:buClr>
                        <a:buSzPct val="125000"/>
                        <a:buFont typeface="Arial" panose="020B0604020202020204" pitchFamily="34" charset="0"/>
                        <a:buNone/>
                        <a:tabLst/>
                        <a:defRPr/>
                      </a:pPr>
                      <a:r>
                        <a:rPr lang="en-US" sz="1200" b="1" baseline="0" dirty="0" smtClean="0">
                          <a:solidFill>
                            <a:srgbClr val="FF0000"/>
                          </a:solidFill>
                          <a:latin typeface="Calibri" panose="020F0502020204030204" pitchFamily="34" charset="0"/>
                        </a:rPr>
                        <a:t>    </a:t>
                      </a:r>
                      <a:endParaRPr lang="en-US" sz="1100" baseline="0" dirty="0" smtClean="0">
                        <a:solidFill>
                          <a:schemeClr val="bg1">
                            <a:lumMod val="50000"/>
                          </a:schemeClr>
                        </a:solidFill>
                        <a:latin typeface="Calibri" panose="020F0502020204030204" pitchFamily="34" charset="0"/>
                      </a:endParaRPr>
                    </a:p>
                  </a:txBody>
                  <a:tcPr marL="91437" marR="9143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6" name="Chart 5"/>
          <p:cNvGraphicFramePr>
            <a:graphicFrameLocks/>
          </p:cNvGraphicFramePr>
          <p:nvPr>
            <p:extLst>
              <p:ext uri="{D42A27DB-BD31-4B8C-83A1-F6EECF244321}">
                <p14:modId xmlns:p14="http://schemas.microsoft.com/office/powerpoint/2010/main" val="955525427"/>
              </p:ext>
            </p:extLst>
          </p:nvPr>
        </p:nvGraphicFramePr>
        <p:xfrm>
          <a:off x="457200" y="990600"/>
          <a:ext cx="8229600" cy="3276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45336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updates</a:t>
            </a:r>
            <a:endParaRPr lang="en-US" dirty="0"/>
          </a:p>
        </p:txBody>
      </p:sp>
    </p:spTree>
    <p:extLst>
      <p:ext uri="{BB962C8B-B14F-4D97-AF65-F5344CB8AC3E}">
        <p14:creationId xmlns:p14="http://schemas.microsoft.com/office/powerpoint/2010/main" val="19103357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Alternate Process 29"/>
          <p:cNvSpPr/>
          <p:nvPr/>
        </p:nvSpPr>
        <p:spPr bwMode="auto">
          <a:xfrm>
            <a:off x="459581" y="3810000"/>
            <a:ext cx="8224838" cy="2438400"/>
          </a:xfrm>
          <a:prstGeom prst="flowChartAlternateProcess">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algn="ctr" eaLnBrk="0" hangingPunct="0">
              <a:spcAft>
                <a:spcPct val="0"/>
              </a:spcAft>
              <a:defRPr/>
            </a:pPr>
            <a:r>
              <a:rPr lang="en-US" sz="1000" b="1" u="sng"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Key Achievements / Functionalities Delivered</a:t>
            </a:r>
          </a:p>
          <a:p>
            <a:pPr marL="403225" eaLnBrk="0" hangingPunct="0">
              <a:spcAft>
                <a:spcPct val="0"/>
              </a:spcAft>
              <a:defRPr/>
            </a:pPr>
            <a:endParaRPr lang="en-US" sz="1000" b="1" dirty="0" smtClean="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EGWP Phase 1: Introduced new set of EGWP rules  to support complex benefits for members at POS in addition to  enhancement to the pricing logic for Medicare plans</a:t>
            </a: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Enhancements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to NCPDP load programs to support additional data related to Pharmacy for government program compliance</a:t>
            </a: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Enhanced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Transitional Benefits logic to optionally pay drugs only up to a certain quantity as defined by the plan by introducing Daily Dose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restrictions</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CalPERS Projects: To execute payments and remittance advices to members and pharmacies in support of the implementation of CalPERS. There are custom files and reports that require development using file layouts supplied by both entities.</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Cigna Projects: Updated the PA reporting/loading processes to extract/load the PAs multiple times during a day as needed by the Clients. Allow clients to load/extract additional data to the Pharmacy Cost Pricing Schedule using which the Plan finder files are generated.</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Other major Projects: Texas ERS Surcharge Reporting Project: To enhance RxClaim to calculate surcharge values based on client rules, record and report the same for payment and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billing.</a:t>
            </a: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Engagement Updates (BASE Releases)</a:t>
            </a:r>
            <a:endParaRPr lang="en-US" kern="0" dirty="0">
              <a:solidFill>
                <a:srgbClr val="FF0000"/>
              </a:solidFill>
              <a:cs typeface="Calibri" panose="020F0502020204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89901093"/>
              </p:ext>
            </p:extLst>
          </p:nvPr>
        </p:nvGraphicFramePr>
        <p:xfrm>
          <a:off x="762001" y="3354705"/>
          <a:ext cx="7239001" cy="274320"/>
        </p:xfrm>
        <a:graphic>
          <a:graphicData uri="http://schemas.openxmlformats.org/drawingml/2006/table">
            <a:tbl>
              <a:tblPr firstRow="1" bandRow="1">
                <a:tableStyleId>{5C22544A-7EE6-4342-B048-85BDC9FD1C3A}</a:tableStyleId>
              </a:tblPr>
              <a:tblGrid>
                <a:gridCol w="1034143"/>
                <a:gridCol w="1034143"/>
                <a:gridCol w="1034143"/>
                <a:gridCol w="1034143"/>
                <a:gridCol w="1034143"/>
                <a:gridCol w="1034143"/>
                <a:gridCol w="1034143"/>
              </a:tblGrid>
              <a:tr h="274320">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5</a:t>
                      </a:r>
                      <a:endParaRPr lang="en-US" sz="1100" dirty="0">
                        <a:solidFill>
                          <a:srgbClr val="FF0000"/>
                        </a:solidFill>
                      </a:endParaRPr>
                    </a:p>
                  </a:txBody>
                  <a:tcPr>
                    <a:solidFill>
                      <a:schemeClr val="bg2">
                        <a:lumMod val="20000"/>
                        <a:lumOff val="80000"/>
                      </a:schemeClr>
                    </a:solidFill>
                  </a:tcPr>
                </a:tc>
              </a:tr>
            </a:tbl>
          </a:graphicData>
        </a:graphic>
      </p:graphicFrame>
      <p:sp>
        <p:nvSpPr>
          <p:cNvPr id="4" name="TextBox 3"/>
          <p:cNvSpPr txBox="1"/>
          <p:nvPr/>
        </p:nvSpPr>
        <p:spPr>
          <a:xfrm>
            <a:off x="-76200" y="3333749"/>
            <a:ext cx="914400" cy="253916"/>
          </a:xfrm>
          <a:prstGeom prst="rect">
            <a:avLst/>
          </a:prstGeom>
          <a:noFill/>
        </p:spPr>
        <p:txBody>
          <a:bodyPr wrap="square" rtlCol="0">
            <a:spAutoFit/>
          </a:bodyPr>
          <a:lstStyle/>
          <a:p>
            <a:r>
              <a:rPr lang="en-US" sz="1050" b="1" dirty="0" smtClean="0">
                <a:solidFill>
                  <a:srgbClr val="FF0000"/>
                </a:solidFill>
              </a:rPr>
              <a:t># Releases</a:t>
            </a:r>
            <a:endParaRPr lang="en-US" sz="1050" b="1" dirty="0">
              <a:solidFill>
                <a:srgbClr val="FF0000"/>
              </a:solidFill>
            </a:endParaRPr>
          </a:p>
        </p:txBody>
      </p:sp>
      <p:graphicFrame>
        <p:nvGraphicFramePr>
          <p:cNvPr id="9" name="Chart 8"/>
          <p:cNvGraphicFramePr>
            <a:graphicFrameLocks/>
          </p:cNvGraphicFramePr>
          <p:nvPr>
            <p:extLst>
              <p:ext uri="{D42A27DB-BD31-4B8C-83A1-F6EECF244321}">
                <p14:modId xmlns:p14="http://schemas.microsoft.com/office/powerpoint/2010/main" val="865144449"/>
              </p:ext>
            </p:extLst>
          </p:nvPr>
        </p:nvGraphicFramePr>
        <p:xfrm>
          <a:off x="41064" y="871643"/>
          <a:ext cx="8721936" cy="27859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6254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BASE Releases Metrics</a:t>
            </a:r>
            <a:endParaRPr lang="en-US" kern="0" dirty="0">
              <a:solidFill>
                <a:srgbClr val="FF0000"/>
              </a:solidFill>
              <a:cs typeface="Calibri" panose="020F0502020204030204" pitchFamily="34" charset="0"/>
            </a:endParaRPr>
          </a:p>
        </p:txBody>
      </p:sp>
      <p:graphicFrame>
        <p:nvGraphicFramePr>
          <p:cNvPr id="16" name="Chart 15"/>
          <p:cNvGraphicFramePr>
            <a:graphicFrameLocks/>
          </p:cNvGraphicFramePr>
          <p:nvPr>
            <p:extLst>
              <p:ext uri="{D42A27DB-BD31-4B8C-83A1-F6EECF244321}">
                <p14:modId xmlns:p14="http://schemas.microsoft.com/office/powerpoint/2010/main" val="772046144"/>
              </p:ext>
            </p:extLst>
          </p:nvPr>
        </p:nvGraphicFramePr>
        <p:xfrm>
          <a:off x="304800" y="914400"/>
          <a:ext cx="4297680" cy="2209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ext uri="{D42A27DB-BD31-4B8C-83A1-F6EECF244321}">
                <p14:modId xmlns:p14="http://schemas.microsoft.com/office/powerpoint/2010/main" val="3085727928"/>
              </p:ext>
            </p:extLst>
          </p:nvPr>
        </p:nvGraphicFramePr>
        <p:xfrm>
          <a:off x="4724400" y="914400"/>
          <a:ext cx="4297680" cy="2209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a:graphicFrameLocks/>
          </p:cNvGraphicFramePr>
          <p:nvPr>
            <p:extLst>
              <p:ext uri="{D42A27DB-BD31-4B8C-83A1-F6EECF244321}">
                <p14:modId xmlns:p14="http://schemas.microsoft.com/office/powerpoint/2010/main" val="106663631"/>
              </p:ext>
            </p:extLst>
          </p:nvPr>
        </p:nvGraphicFramePr>
        <p:xfrm>
          <a:off x="304800" y="3276600"/>
          <a:ext cx="4297680" cy="2362200"/>
        </p:xfrm>
        <a:graphic>
          <a:graphicData uri="http://schemas.openxmlformats.org/drawingml/2006/chart">
            <c:chart xmlns:c="http://schemas.openxmlformats.org/drawingml/2006/chart" xmlns:r="http://schemas.openxmlformats.org/officeDocument/2006/relationships" r:id="rId5"/>
          </a:graphicData>
        </a:graphic>
      </p:graphicFrame>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478301"/>
            <a:ext cx="2752725"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304800" y="5715001"/>
            <a:ext cx="8389144" cy="769441"/>
          </a:xfrm>
          <a:prstGeom prst="rect">
            <a:avLst/>
          </a:prstGeom>
          <a:noFill/>
          <a:ln>
            <a:solidFill>
              <a:schemeClr val="accent1"/>
            </a:solidFill>
          </a:ln>
        </p:spPr>
        <p:txBody>
          <a:bodyPr wrap="square" rtlCol="0">
            <a:spAutoFit/>
          </a:bodyPr>
          <a:lstStyle/>
          <a:p>
            <a:pPr lvl="1"/>
            <a:r>
              <a:rPr lang="en-US" sz="1100" dirty="0">
                <a:latin typeface="Calibri" panose="020F0502020204030204" pitchFamily="34" charset="0"/>
              </a:rPr>
              <a:t>Note : Increase in the Development defect density for Plan 8.3.07  is due to the increased Scope, Complexity and Frequent FRD/GUI changes. Approx. 42% of QA defects were due to missing requirement in FRD</a:t>
            </a:r>
            <a:r>
              <a:rPr lang="en-US" sz="1100" dirty="0" smtClean="0">
                <a:latin typeface="Calibri" panose="020F0502020204030204" pitchFamily="34" charset="0"/>
              </a:rPr>
              <a:t>.</a:t>
            </a:r>
          </a:p>
          <a:p>
            <a:pPr lvl="1"/>
            <a:r>
              <a:rPr lang="en-US" sz="1100" dirty="0" smtClean="0">
                <a:solidFill>
                  <a:srgbClr val="63666A"/>
                </a:solidFill>
                <a:latin typeface="Calibri" panose="020F0502020204030204" pitchFamily="34" charset="0"/>
              </a:rPr>
              <a:t>In order to improve the delivery quality, we have adapted the SDR process, strengthen the peer/lead reviews and work through the teams using internal defect review forum.</a:t>
            </a:r>
            <a:endParaRPr lang="en-US" sz="1100" dirty="0">
              <a:solidFill>
                <a:srgbClr val="63666A"/>
              </a:solidFill>
              <a:latin typeface="Calibri" panose="020F0502020204030204" pitchFamily="34" charset="0"/>
            </a:endParaRPr>
          </a:p>
        </p:txBody>
      </p:sp>
      <p:graphicFrame>
        <p:nvGraphicFramePr>
          <p:cNvPr id="21" name="Chart 20"/>
          <p:cNvGraphicFramePr>
            <a:graphicFrameLocks/>
          </p:cNvGraphicFramePr>
          <p:nvPr>
            <p:extLst>
              <p:ext uri="{D42A27DB-BD31-4B8C-83A1-F6EECF244321}">
                <p14:modId xmlns:p14="http://schemas.microsoft.com/office/powerpoint/2010/main" val="106724139"/>
              </p:ext>
            </p:extLst>
          </p:nvPr>
        </p:nvGraphicFramePr>
        <p:xfrm>
          <a:off x="4724400" y="3276600"/>
          <a:ext cx="4297680" cy="2362200"/>
        </p:xfrm>
        <a:graphic>
          <a:graphicData uri="http://schemas.openxmlformats.org/drawingml/2006/chart">
            <c:chart xmlns:c="http://schemas.openxmlformats.org/drawingml/2006/chart" xmlns:r="http://schemas.openxmlformats.org/officeDocument/2006/relationships" r:id="rId7"/>
          </a:graphicData>
        </a:graphic>
      </p:graphicFrame>
      <p:cxnSp>
        <p:nvCxnSpPr>
          <p:cNvPr id="3" name="Straight Connector 2"/>
          <p:cNvCxnSpPr/>
          <p:nvPr/>
        </p:nvCxnSpPr>
        <p:spPr bwMode="auto">
          <a:xfrm>
            <a:off x="609600" y="4000500"/>
            <a:ext cx="396240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accent1"/>
            </a:solidFill>
            <a:prstDash val="solid"/>
            <a:round/>
            <a:headEnd type="none" w="med" len="med"/>
            <a:tailEnd type="none" w="med" len="med"/>
          </a:ln>
          <a:effectLst/>
        </p:spPr>
      </p:cxnSp>
      <p:cxnSp>
        <p:nvCxnSpPr>
          <p:cNvPr id="11" name="Straight Connector 10"/>
          <p:cNvCxnSpPr/>
          <p:nvPr/>
        </p:nvCxnSpPr>
        <p:spPr bwMode="auto">
          <a:xfrm>
            <a:off x="5076825" y="4533900"/>
            <a:ext cx="388620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183960467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A">
  <a:themeElements>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A">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ection B/Thank You">
  <a:themeElements>
    <a:clrScheme name="Section B/Thank You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B/Thank You">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B/Thank You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ection C/Photo">
  <a:themeElements>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C/Photo">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Section C/Photo">
  <a:themeElements>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C/Photo">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rocess Simplification 2016 Reflection &amp; 2017 Roadmap RAGHU_Completed">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ptum">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9.xml><?xml version="1.0" encoding="utf-8"?>
<a:theme xmlns:a="http://schemas.openxmlformats.org/drawingml/2006/main" name="2_Optum">
  <a:themeElements>
    <a:clrScheme name="Optum Ted">
      <a:dk1>
        <a:srgbClr val="53565A"/>
      </a:dk1>
      <a:lt1>
        <a:sysClr val="window" lastClr="FFFFFF"/>
      </a:lt1>
      <a:dk2>
        <a:srgbClr val="EAAA00"/>
      </a:dk2>
      <a:lt2>
        <a:srgbClr val="B1B3B3"/>
      </a:lt2>
      <a:accent1>
        <a:srgbClr val="E87722"/>
      </a:accent1>
      <a:accent2>
        <a:srgbClr val="008770"/>
      </a:accent2>
      <a:accent3>
        <a:srgbClr val="00549F"/>
      </a:accent3>
      <a:accent4>
        <a:srgbClr val="888B8D"/>
      </a:accent4>
      <a:accent5>
        <a:srgbClr val="7396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652E8EFDE9574C9C3728DE0B4B5DB0" ma:contentTypeVersion="1" ma:contentTypeDescription="Create a new document." ma:contentTypeScope="" ma:versionID="f093ae4865155635447d19398894d88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897a53ec-2016-4aee-8be4-ce9632eb08ca" ContentTypeId="0x0101"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C8A52AA-EECB-43E9-BE07-29353292E4E7}">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7E1D99C-49F1-4BD5-A0B0-A1AD0B4D6596}">
  <ds:schemaRefs>
    <ds:schemaRef ds:uri="http://schemas.microsoft.com/sharepoint/v3/contenttype/forms"/>
  </ds:schemaRefs>
</ds:datastoreItem>
</file>

<file path=customXml/itemProps3.xml><?xml version="1.0" encoding="utf-8"?>
<ds:datastoreItem xmlns:ds="http://schemas.openxmlformats.org/officeDocument/2006/customXml" ds:itemID="{F9D40C5D-2467-412E-A162-C9DC5C0E72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F43E9E1A-08A8-4C60-9759-34908B9C0A71}">
  <ds:schemaRefs>
    <ds:schemaRef ds:uri="Microsoft.SharePoint.Taxonomy.ContentTypeSync"/>
  </ds:schemaRefs>
</ds:datastoreItem>
</file>

<file path=customXml/itemProps5.xml><?xml version="1.0" encoding="utf-8"?>
<ds:datastoreItem xmlns:ds="http://schemas.openxmlformats.org/officeDocument/2006/customXml" ds:itemID="{FDE0C3A0-F06D-45BE-A87E-DB8BD05AF4E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NEWOPTUM-OGSPowerPointTemplate</Template>
  <TotalTime>31942</TotalTime>
  <Words>7060</Words>
  <Application>Microsoft Office PowerPoint</Application>
  <PresentationFormat>On-screen Show (4:3)</PresentationFormat>
  <Paragraphs>1034</Paragraphs>
  <Slides>49</Slides>
  <Notes>9</Notes>
  <HiddenSlides>0</HiddenSlides>
  <MMClips>0</MMClips>
  <ScaleCrop>false</ScaleCrop>
  <HeadingPairs>
    <vt:vector size="4" baseType="variant">
      <vt:variant>
        <vt:lpstr>Theme</vt:lpstr>
      </vt:variant>
      <vt:variant>
        <vt:i4>9</vt:i4>
      </vt:variant>
      <vt:variant>
        <vt:lpstr>Slide Titles</vt:lpstr>
      </vt:variant>
      <vt:variant>
        <vt:i4>49</vt:i4>
      </vt:variant>
    </vt:vector>
  </HeadingPairs>
  <TitlesOfParts>
    <vt:vector size="58" baseType="lpstr">
      <vt:lpstr>Main</vt:lpstr>
      <vt:lpstr>Section A</vt:lpstr>
      <vt:lpstr>Section B/Thank You</vt:lpstr>
      <vt:lpstr>Section C/Photo</vt:lpstr>
      <vt:lpstr>1_Section C/Photo</vt:lpstr>
      <vt:lpstr>Process Simplification 2016 Reflection &amp; 2017 Roadmap RAGHU_Completed</vt:lpstr>
      <vt:lpstr>1_Main</vt:lpstr>
      <vt:lpstr>Optum</vt:lpstr>
      <vt:lpstr>2_Optum</vt:lpstr>
      <vt:lpstr>RxClaim Delivery Review Jan ‘18</vt:lpstr>
      <vt:lpstr>Agenda</vt:lpstr>
      <vt:lpstr>Executive Summary - 2017</vt:lpstr>
      <vt:lpstr>Current Headcount and Demand Forecast / Fulfillment </vt:lpstr>
      <vt:lpstr>Utilization - Current and Forecast</vt:lpstr>
      <vt:lpstr>Attrition Trend for 2017</vt:lpstr>
      <vt:lpstr>delivery updates</vt:lpstr>
      <vt:lpstr>PowerPoint Presentation</vt:lpstr>
      <vt:lpstr>PowerPoint Presentation</vt:lpstr>
      <vt:lpstr>PowerPoint Presentation</vt:lpstr>
      <vt:lpstr>PowerPoint Presentation</vt:lpstr>
      <vt:lpstr>PowerPoint Presentation</vt:lpstr>
      <vt:lpstr>Velocity Charts for Agile Transformed Teams</vt:lpstr>
      <vt:lpstr>PowerPoint Presentation</vt:lpstr>
      <vt:lpstr>PowerPoint Presentation</vt:lpstr>
      <vt:lpstr>PowerPoint Presentation</vt:lpstr>
      <vt:lpstr>Initiatives</vt:lpstr>
      <vt:lpstr>PowerPoint Presentation</vt:lpstr>
      <vt:lpstr>PowerPoint Presentation</vt:lpstr>
      <vt:lpstr>Our People First</vt:lpstr>
      <vt:lpstr>Bravo</vt:lpstr>
      <vt:lpstr>IT Rock Stars</vt:lpstr>
      <vt:lpstr>2018 Focus Areas</vt:lpstr>
      <vt:lpstr>Vital Sign 2017</vt:lpstr>
      <vt:lpstr>Focus Areas – Strategic / Operational</vt:lpstr>
      <vt:lpstr>Appendix</vt:lpstr>
      <vt:lpstr>PowerPoint Presentation</vt:lpstr>
      <vt:lpstr>PowerPoint Presentation</vt:lpstr>
      <vt:lpstr>Delivery update  by teams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RxClaim Delivery Review - Sep 17</dc:title>
  <dc:creator>Sethi, Sumeet</dc:creator>
  <cp:lastModifiedBy>Anand, Bhawna</cp:lastModifiedBy>
  <cp:revision>1039</cp:revision>
  <dcterms:created xsi:type="dcterms:W3CDTF">2014-05-01T06:10:22Z</dcterms:created>
  <dcterms:modified xsi:type="dcterms:W3CDTF">2018-01-24T09:37:28Z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0x01010006652E8EFDE9574C9C3728DE0B4B5DB0</vt:lpwstr>
  </property>
  <property fmtid="{D5CDD505-2E9C-101B-9397-08002B2CF9AE}" pid="3" name="_dlc_DocIdItemGuid">
    <vt:lpwstr>3d98b764-a514-4ba5-ae51-f8d3ba7a58c7</vt:lpwstr>
  </property>
  <property fmtid="{D5CDD505-2E9C-101B-9397-08002B2CF9AE}" pid="4" name="_dlc_DocId">
    <vt:lpwstr>ZNUMC2H76WMR-885-304</vt:lpwstr>
  </property>
  <property fmtid="{D5CDD505-2E9C-101B-9397-08002B2CF9AE}" pid="5" name="_dlc_DocIdUrl">
    <vt:lpwstr>http://it101.uhg.com/sites/TS2/OptumRx/OptumRxPMO/_layouts/DocIdRedir.aspx?ID=ZNUMC2H76WMR-885-304, ZNUMC2H76WMR-885-304</vt:lpwstr>
  </property>
</Properties>
</file>